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1" r:id="rId5"/>
    <p:sldMasterId id="2147483683" r:id="rId6"/>
  </p:sldMasterIdLst>
  <p:notesMasterIdLst>
    <p:notesMasterId r:id="rId9"/>
  </p:notesMasterIdLst>
  <p:handoutMasterIdLst>
    <p:handoutMasterId r:id="rId10"/>
  </p:handoutMasterIdLst>
  <p:sldIdLst>
    <p:sldId id="263" r:id="rId7"/>
    <p:sldId id="560" r:id="rId8"/>
  </p:sldIdLst>
  <p:sldSz cx="12192000" cy="6858000"/>
  <p:notesSz cx="6858000" cy="9144000"/>
  <p:custDataLst>
    <p:tags r:id="rId1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779A"/>
    <a:srgbClr val="1C768F"/>
    <a:srgbClr val="09B2AC"/>
    <a:srgbClr val="014A6B"/>
    <a:srgbClr val="4DC7D2"/>
    <a:srgbClr val="04B1AA"/>
    <a:srgbClr val="32BBC7"/>
    <a:srgbClr val="05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008" autoAdjust="0"/>
  </p:normalViewPr>
  <p:slideViewPr>
    <p:cSldViewPr snapToGrid="0" showGuides="1">
      <p:cViewPr varScale="1">
        <p:scale>
          <a:sx n="117" d="100"/>
          <a:sy n="117" d="100"/>
        </p:scale>
        <p:origin x="61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A665-AB63-487C-A689-A96D5AA0C86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9F0A-9DE2-44AB-9A84-CC28BAF7B39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kern="1200">
        <a:solidFill>
          <a:schemeClr val="accent1"/>
        </a:solidFill>
        <a:latin typeface="+mj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33D06-3726-5C42-3233-D99D93B2C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B2FABE2-1CCD-7BB1-5E4F-D7BB91EEC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4CF373-E7C5-5CD8-16FD-E85BE425C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HeatTreatment</a:t>
            </a:r>
            <a:r>
              <a:rPr lang="de-DE" dirty="0"/>
              <a:t>: </a:t>
            </a:r>
            <a:r>
              <a:rPr lang="de-DE" dirty="0" err="1"/>
              <a:t>position</a:t>
            </a:r>
            <a:r>
              <a:rPr lang="de-DE" dirty="0"/>
              <a:t> in </a:t>
            </a:r>
            <a:r>
              <a:rPr lang="de-DE" dirty="0" err="1"/>
              <a:t>oven</a:t>
            </a:r>
            <a:r>
              <a:rPr lang="de-DE" dirty="0"/>
              <a:t> </a:t>
            </a:r>
            <a:r>
              <a:rPr lang="de-DE" dirty="0" err="1"/>
              <a:t>attached</a:t>
            </a:r>
            <a:r>
              <a:rPr lang="de-DE" dirty="0"/>
              <a:t> via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file</a:t>
            </a:r>
            <a:endParaRPr lang="de-DE" dirty="0"/>
          </a:p>
          <a:p>
            <a:r>
              <a:rPr lang="de-DE" dirty="0" err="1"/>
              <a:t>Hardening</a:t>
            </a:r>
            <a:r>
              <a:rPr lang="de-DE" dirty="0"/>
              <a:t> and </a:t>
            </a:r>
            <a:r>
              <a:rPr lang="de-DE" dirty="0" err="1"/>
              <a:t>tempering</a:t>
            </a:r>
            <a:r>
              <a:rPr lang="de-DE" dirty="0"/>
              <a:t> </a:t>
            </a:r>
            <a:r>
              <a:rPr lang="de-DE" dirty="0" err="1"/>
              <a:t>modelled</a:t>
            </a:r>
            <a:r>
              <a:rPr lang="de-DE" dirty="0"/>
              <a:t> in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separated</a:t>
            </a:r>
            <a:r>
              <a:rPr lang="de-DE" dirty="0"/>
              <a:t> </a:t>
            </a:r>
            <a:r>
              <a:rPr lang="de-DE" dirty="0" err="1"/>
              <a:t>graphs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96973D-1E36-8B51-1697-4375D81A9C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7A078-2420-8802-76DE-40EF9E9EE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3.jpg"/><Relationship Id="rId5" Type="http://schemas.openxmlformats.org/officeDocument/2006/relationships/image" Target="../media/image5.jp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jpg"/><Relationship Id="rId5" Type="http://schemas.openxmlformats.org/officeDocument/2006/relationships/image" Target="../media/image5.jp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jpg"/><Relationship Id="rId5" Type="http://schemas.openxmlformats.org/officeDocument/2006/relationships/image" Target="../media/image5.jp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jp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Subline/Referent/Datum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/>
              <a:t>Referenten</a:t>
            </a:r>
            <a:endParaRPr lang="de-DE" dirty="0"/>
          </a:p>
        </p:txBody>
      </p:sp>
      <p:sp>
        <p:nvSpPr>
          <p:cNvPr id="5" name="Logoarea">
            <a:extLst>
              <a:ext uri="{FF2B5EF4-FFF2-40B4-BE49-F238E27FC236}">
                <a16:creationId xmlns:a16="http://schemas.microsoft.com/office/drawing/2014/main" id="{8E656F79-A9B4-4D96-ACA0-8C6E714FF0E0}"/>
              </a:ext>
            </a:extLst>
          </p:cNvPr>
          <p:cNvSpPr/>
          <p:nvPr userDrawn="1"/>
        </p:nvSpPr>
        <p:spPr bwMode="gray">
          <a:xfrm>
            <a:off x="9192575" y="476250"/>
            <a:ext cx="2520000" cy="900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/>
              <a:t>Logobereich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A707A5-7836-441E-AF19-BCC97A6D9F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4" y="476249"/>
            <a:ext cx="2519999" cy="9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4930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74C1AFAD-5D62-4BBC-A0F2-D7498EBFA1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8220075" y="1"/>
            <a:ext cx="3971925" cy="6153149"/>
          </a:xfrm>
          <a:custGeom>
            <a:avLst/>
            <a:gdLst>
              <a:gd name="connsiteX0" fmla="*/ 0 w 3971925"/>
              <a:gd name="connsiteY0" fmla="*/ 0 h 6156325"/>
              <a:gd name="connsiteX1" fmla="*/ 3971925 w 3971925"/>
              <a:gd name="connsiteY1" fmla="*/ 0 h 6156325"/>
              <a:gd name="connsiteX2" fmla="*/ 3971925 w 3971925"/>
              <a:gd name="connsiteY2" fmla="*/ 6156325 h 6156325"/>
              <a:gd name="connsiteX3" fmla="*/ 0 w 3971925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25" h="6156325">
                <a:moveTo>
                  <a:pt x="0" y="0"/>
                </a:moveTo>
                <a:lnTo>
                  <a:pt x="3971925" y="0"/>
                </a:lnTo>
                <a:lnTo>
                  <a:pt x="3971925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A55FE10-1600-4EC9-BD53-2AD0F1FF5A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55215-0F09-4A4B-8158-E62FF630FA90}" type="datetime1">
              <a:rPr lang="de-DE" noProof="0" smtClean="0"/>
              <a:t>04.12.2025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3F46C379-14E1-4C3E-81B3-2514BD91D6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8118312" cy="123111"/>
          </a:xfrm>
        </p:spPr>
        <p:txBody>
          <a:bodyPr/>
          <a:lstStyle/>
          <a:p>
            <a:r>
              <a:rPr lang="de-DE" dirty="0"/>
              <a:t>© Fraunhofer IWM			</a:t>
            </a:r>
            <a:r>
              <a:rPr lang="de-DE" noProof="0" dirty="0"/>
              <a:t> intern / offen / vertraulich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983DEDE-C1BC-4CFF-B990-BF9CE174A5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40458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440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A9A-9AB2-48B7-A1F7-07EBF380E246}" type="datetime1">
              <a:rPr lang="de-DE" noProof="0" smtClean="0"/>
              <a:t>04.12.2025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469" y="6462412"/>
            <a:ext cx="7492147" cy="123111"/>
          </a:xfrm>
        </p:spPr>
        <p:txBody>
          <a:bodyPr/>
          <a:lstStyle/>
          <a:p>
            <a:r>
              <a:rPr lang="de-DE" dirty="0"/>
              <a:t>© Fraunhofer IWM			</a:t>
            </a:r>
            <a:r>
              <a:rPr lang="de-DE" noProof="0" dirty="0"/>
              <a:t> intern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428381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92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DC2-315B-4522-A851-36ED249C304D}" type="datetime1">
              <a:rPr lang="de-DE" noProof="0" smtClean="0"/>
              <a:t>04.12.2025</a:t>
            </a:fld>
            <a:endParaRPr lang="de-DE" noProof="0" dirty="0"/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6" y="6455836"/>
            <a:ext cx="7124399" cy="123111"/>
          </a:xfrm>
        </p:spPr>
        <p:txBody>
          <a:bodyPr/>
          <a:lstStyle/>
          <a:p>
            <a:r>
              <a:rPr lang="de-DE" dirty="0"/>
              <a:t>© Fraunhofer IWM			</a:t>
            </a:r>
            <a:r>
              <a:rPr lang="de-DE" noProof="0" dirty="0"/>
              <a:t> intern / offen / vertraulich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12075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8934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3744">
                <a:srgbClr val="00779A">
                  <a:lumMod val="100000"/>
                </a:srgbClr>
              </a:gs>
              <a:gs pos="0">
                <a:srgbClr val="014A6B"/>
              </a:gs>
              <a:gs pos="75000">
                <a:srgbClr val="4DC7D2">
                  <a:lumMod val="90000"/>
                  <a:lumOff val="10000"/>
                </a:srgbClr>
              </a:gs>
              <a:gs pos="100000">
                <a:srgbClr val="04B1AA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—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700213"/>
            <a:ext cx="5437187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7C33152-44C8-4D5F-8A14-F5A77C4509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0A7AD8-4127-4ED7-8A09-827B16AB2B36}" type="datetime1">
              <a:rPr lang="de-DE" noProof="0" smtClean="0"/>
              <a:t>04.12.2025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E4293628-7C4E-4B40-9C44-4455388844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70897" y="6455836"/>
            <a:ext cx="8008982" cy="123111"/>
          </a:xfrm>
        </p:spPr>
        <p:txBody>
          <a:bodyPr/>
          <a:lstStyle/>
          <a:p>
            <a:r>
              <a:rPr lang="de-DE" dirty="0"/>
              <a:t>© Fraunhofer IWM			</a:t>
            </a:r>
            <a:r>
              <a:rPr lang="de-DE" noProof="0" dirty="0"/>
              <a:t> intern / offen / vertraulich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2CBCEFF-ED55-43F4-840E-11635FF54F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Kontakt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Titel Vorname Name</a:t>
            </a:r>
            <a:endParaRPr lang="de-DE" dirty="0"/>
          </a:p>
          <a:p>
            <a:pPr lvl="2"/>
            <a:r>
              <a:rPr lang="de-DE"/>
              <a:t>Geschäftsbereich XXX</a:t>
            </a:r>
            <a:endParaRPr lang="de-DE" dirty="0"/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5" name="Logoarea">
            <a:extLst>
              <a:ext uri="{FF2B5EF4-FFF2-40B4-BE49-F238E27FC236}">
                <a16:creationId xmlns:a16="http://schemas.microsoft.com/office/drawing/2014/main" id="{D1BB837B-B71F-47F6-87C9-207FCA853416}"/>
              </a:ext>
            </a:extLst>
          </p:cNvPr>
          <p:cNvSpPr/>
          <p:nvPr userDrawn="1"/>
        </p:nvSpPr>
        <p:spPr bwMode="gray">
          <a:xfrm>
            <a:off x="9192575" y="476250"/>
            <a:ext cx="2520000" cy="900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/>
              <a:t>Logobereich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2D2AB9-75C0-4FAB-953C-F053EA7F2D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58153"/>
            <a:ext cx="2520000" cy="9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8471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9F17E90D-0C11-4C1A-9AB0-99DFB3D05F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Vielen Dank für Ihre Aufmerksamkeit</a:t>
            </a:r>
            <a:endParaRPr lang="de-DE" dirty="0"/>
          </a:p>
          <a:p>
            <a:pPr lvl="1"/>
            <a:r>
              <a:rPr lang="de-DE" dirty="0"/>
              <a:t>—</a:t>
            </a:r>
          </a:p>
        </p:txBody>
      </p:sp>
      <p:sp>
        <p:nvSpPr>
          <p:cNvPr id="6" name="Logoarea">
            <a:extLst>
              <a:ext uri="{FF2B5EF4-FFF2-40B4-BE49-F238E27FC236}">
                <a16:creationId xmlns:a16="http://schemas.microsoft.com/office/drawing/2014/main" id="{E2DA2CA2-7B87-4D24-956A-98E0939AC7E9}"/>
              </a:ext>
            </a:extLst>
          </p:cNvPr>
          <p:cNvSpPr/>
          <p:nvPr userDrawn="1"/>
        </p:nvSpPr>
        <p:spPr bwMode="gray">
          <a:xfrm>
            <a:off x="9192575" y="476250"/>
            <a:ext cx="2520000" cy="900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dirty="0"/>
              <a:t>Logobereich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71EC9E-E9C7-4F2E-925D-D728935140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58153"/>
            <a:ext cx="2520000" cy="9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41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901" y="1773238"/>
            <a:ext cx="11234611" cy="42481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973" y="6349881"/>
            <a:ext cx="324042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/>
              <a:t>intern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900" y="6349882"/>
            <a:ext cx="180023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/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01" y="334800"/>
            <a:ext cx="11234612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901" y="1773238"/>
            <a:ext cx="11234611" cy="4248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900" y="6349882"/>
            <a:ext cx="180023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 dirty="0"/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4077" y="6957491"/>
            <a:ext cx="5807923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</p:spTree>
    <p:extLst>
      <p:ext uri="{BB962C8B-B14F-4D97-AF65-F5344CB8AC3E}">
        <p14:creationId xmlns:p14="http://schemas.microsoft.com/office/powerpoint/2010/main" val="406953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9943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Subline/Referent/Datum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arem</a:t>
            </a:r>
            <a:r>
              <a:rPr lang="de-DE" dirty="0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/>
              <a:t>Referenten</a:t>
            </a:r>
            <a:endParaRPr lang="de-DE" dirty="0"/>
          </a:p>
        </p:txBody>
      </p:sp>
      <p:sp>
        <p:nvSpPr>
          <p:cNvPr id="5" name="Logoarea">
            <a:extLst>
              <a:ext uri="{FF2B5EF4-FFF2-40B4-BE49-F238E27FC236}">
                <a16:creationId xmlns:a16="http://schemas.microsoft.com/office/drawing/2014/main" id="{5F867868-FE0D-4C63-93B2-7355BF52A4A4}"/>
              </a:ext>
            </a:extLst>
          </p:cNvPr>
          <p:cNvSpPr/>
          <p:nvPr userDrawn="1"/>
        </p:nvSpPr>
        <p:spPr bwMode="gray">
          <a:xfrm>
            <a:off x="9192575" y="476250"/>
            <a:ext cx="2520000" cy="900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/>
              <a:t>Logobereich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3C0675-EF2A-4321-9E56-5E2BA5B9DB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7166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CDBC4F6-986A-4A45-A632-2613DCB199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Subline/Referent/Datum</a:t>
            </a:r>
            <a:endParaRPr lang="de-DE" dirty="0"/>
          </a:p>
          <a:p>
            <a:pPr lvl="3"/>
            <a:r>
              <a:rPr lang="de-DE"/>
              <a:t>Referenten</a:t>
            </a:r>
            <a:endParaRPr lang="de-DE" dirty="0"/>
          </a:p>
        </p:txBody>
      </p:sp>
      <p:sp>
        <p:nvSpPr>
          <p:cNvPr id="6" name="Logoarea">
            <a:extLst>
              <a:ext uri="{FF2B5EF4-FFF2-40B4-BE49-F238E27FC236}">
                <a16:creationId xmlns:a16="http://schemas.microsoft.com/office/drawing/2014/main" id="{6203B882-EB24-469E-AD79-5FEC58AC846A}"/>
              </a:ext>
            </a:extLst>
          </p:cNvPr>
          <p:cNvSpPr/>
          <p:nvPr userDrawn="1"/>
        </p:nvSpPr>
        <p:spPr bwMode="gray">
          <a:xfrm>
            <a:off x="9192575" y="476250"/>
            <a:ext cx="2520000" cy="900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/>
              <a:t>Logobereich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12D46E-B222-41D7-B8A4-A48F36B6AD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19999" cy="9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7166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CDBC4F6-986A-4A45-A632-2613DCB199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Subline/Referent/Datum</a:t>
            </a:r>
            <a:endParaRPr lang="de-DE" dirty="0"/>
          </a:p>
          <a:p>
            <a:pPr lvl="3"/>
            <a:r>
              <a:rPr lang="de-DE"/>
              <a:t>Referenten</a:t>
            </a:r>
            <a:endParaRPr lang="de-DE" dirty="0"/>
          </a:p>
        </p:txBody>
      </p:sp>
      <p:sp>
        <p:nvSpPr>
          <p:cNvPr id="6" name="Logoarea">
            <a:extLst>
              <a:ext uri="{FF2B5EF4-FFF2-40B4-BE49-F238E27FC236}">
                <a16:creationId xmlns:a16="http://schemas.microsoft.com/office/drawing/2014/main" id="{6203B882-EB24-469E-AD79-5FEC58AC846A}"/>
              </a:ext>
            </a:extLst>
          </p:cNvPr>
          <p:cNvSpPr/>
          <p:nvPr userDrawn="1"/>
        </p:nvSpPr>
        <p:spPr bwMode="gray">
          <a:xfrm>
            <a:off x="9192575" y="476250"/>
            <a:ext cx="2520000" cy="900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/>
              <a:t>Logobereich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12D46E-B222-41D7-B8A4-A48F36B6AD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19999" cy="918097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731ABAB-8E10-4437-A45D-D325B73186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92574" y="476250"/>
            <a:ext cx="2519999" cy="14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2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6167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6B89D7C3-6348-44ED-84FD-9C88687DD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0278"/>
          <a:stretch/>
        </p:blipFill>
        <p:spPr>
          <a:xfrm>
            <a:off x="0" y="1"/>
            <a:ext cx="12192000" cy="61531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AD05C7-382B-438D-B349-2F1CC8C2BC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EB8923-5F14-4F85-86B1-A536447A19E8}" type="datetime1">
              <a:rPr lang="de-DE" noProof="0" smtClean="0"/>
              <a:t>04.12.2025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4113842-5E3F-4997-8349-B76EB457E5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6455836"/>
            <a:ext cx="7293364" cy="123111"/>
          </a:xfrm>
        </p:spPr>
        <p:txBody>
          <a:bodyPr/>
          <a:lstStyle/>
          <a:p>
            <a:r>
              <a:rPr lang="de-DE" dirty="0"/>
              <a:t>© Fraunhofer IWM			</a:t>
            </a:r>
            <a:r>
              <a:rPr lang="de-DE" noProof="0" dirty="0"/>
              <a:t> intern / offen / vertraulich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428535-A26E-4A75-A2D0-95960DB6B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6009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186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DC2-315B-4522-A851-36ED249C304D}" type="datetime1">
              <a:rPr lang="de-DE" noProof="0" smtClean="0"/>
              <a:t>04.12.2025</a:t>
            </a:fld>
            <a:endParaRPr lang="de-DE" noProof="0" dirty="0"/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7472268" cy="123111"/>
          </a:xfrm>
        </p:spPr>
        <p:txBody>
          <a:bodyPr/>
          <a:lstStyle/>
          <a:p>
            <a:r>
              <a:rPr lang="de-DE" dirty="0"/>
              <a:t>© Fraunhofer IWM			</a:t>
            </a:r>
            <a:r>
              <a:rPr lang="de-DE" noProof="0" dirty="0"/>
              <a:t> intern / offen / vertraulich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290542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5208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B84-9D2A-46E0-A136-4C6AFBFAE092}" type="datetime1">
              <a:rPr lang="de-DE" noProof="0" smtClean="0"/>
              <a:t>04.12.2025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8018920" cy="123111"/>
          </a:xfrm>
        </p:spPr>
        <p:txBody>
          <a:bodyPr/>
          <a:lstStyle/>
          <a:p>
            <a:r>
              <a:rPr lang="de-DE" dirty="0"/>
              <a:t>© Fraunhofer IWM			</a:t>
            </a:r>
            <a:r>
              <a:rPr lang="de-DE" noProof="0" dirty="0"/>
              <a:t> intern / offen / vertraulich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68218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2123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1F0DBA5-C1B0-44DC-A359-F53055D1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158C-D27D-476F-8C91-F63776F8F629}" type="datetime1">
              <a:rPr lang="de-DE" noProof="0" smtClean="0"/>
              <a:t>04.12.2025</a:t>
            </a:fld>
            <a:endParaRPr lang="de-DE" noProof="0" dirty="0"/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3A411D1E-2AF9-4CC5-AEC7-0C6DF15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7243668" cy="123111"/>
          </a:xfrm>
        </p:spPr>
        <p:txBody>
          <a:bodyPr/>
          <a:lstStyle/>
          <a:p>
            <a:r>
              <a:rPr lang="de-DE" dirty="0"/>
              <a:t>© Fraunhofer IWM			</a:t>
            </a:r>
            <a:r>
              <a:rPr lang="de-DE" noProof="0" dirty="0"/>
              <a:t> intern / offen / vertraulich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28F296-FF06-4CDF-A47F-F729AA3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5663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388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1625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234706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 userDrawn="1">
          <p15:clr>
            <a:srgbClr val="FBAE40"/>
          </p15:clr>
        </p15:guide>
        <p15:guide id="4" pos="1890" userDrawn="1">
          <p15:clr>
            <a:srgbClr val="FBAE40"/>
          </p15:clr>
        </p15:guide>
        <p15:guide id="5" pos="5541" userDrawn="1">
          <p15:clr>
            <a:srgbClr val="FBAE40"/>
          </p15:clr>
        </p15:guide>
        <p15:guide id="6" pos="5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2053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FAEF65E-2013-4B54-9E56-910C87DFA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275388" y="1"/>
            <a:ext cx="5916612" cy="6153149"/>
          </a:xfrm>
          <a:custGeom>
            <a:avLst/>
            <a:gdLst>
              <a:gd name="connsiteX0" fmla="*/ 0 w 5916612"/>
              <a:gd name="connsiteY0" fmla="*/ 0 h 6156325"/>
              <a:gd name="connsiteX1" fmla="*/ 5916612 w 5916612"/>
              <a:gd name="connsiteY1" fmla="*/ 0 h 6156325"/>
              <a:gd name="connsiteX2" fmla="*/ 5916612 w 5916612"/>
              <a:gd name="connsiteY2" fmla="*/ 6156325 h 6156325"/>
              <a:gd name="connsiteX3" fmla="*/ 0 w 5916612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6612" h="6156325">
                <a:moveTo>
                  <a:pt x="0" y="0"/>
                </a:moveTo>
                <a:lnTo>
                  <a:pt x="5916612" y="0"/>
                </a:lnTo>
                <a:lnTo>
                  <a:pt x="5916612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B5820C-E708-4B83-B2D5-A17747D22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7520F5-35C0-4434-A68F-0377236E64B3}" type="datetime1">
              <a:rPr lang="de-DE" noProof="0" smtClean="0"/>
              <a:t>04.12.2025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D2144230-B8EC-476B-931A-D0CD27889E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7820138" cy="123111"/>
          </a:xfrm>
        </p:spPr>
        <p:txBody>
          <a:bodyPr/>
          <a:lstStyle/>
          <a:p>
            <a:r>
              <a:rPr lang="de-DE" dirty="0"/>
              <a:t>© Fraunhofer IWM			</a:t>
            </a:r>
            <a:r>
              <a:rPr lang="de-DE" noProof="0" dirty="0"/>
              <a:t> intern / offen / vertraulich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BFD26-99E1-4A8F-A74A-F6ADF2E2D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167880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5093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344" imgH="345" progId="TCLayout.ActiveDocument.1">
                  <p:embed/>
                </p:oleObj>
              </mc:Choice>
              <mc:Fallback>
                <p:oleObj name="think-cell Folie" r:id="rId18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/>
              <a:t>Headline, Frutiger LT Com Bd, 24 pt, Kapiteltrenner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09947" y="6455836"/>
            <a:ext cx="864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33FEEEE4-0C7A-49F5-AD56-F7BDF80B937A}" type="datetime1">
              <a:rPr lang="de-DE" noProof="0" smtClean="0"/>
              <a:t>04.12.2025</a:t>
            </a:fld>
            <a:endParaRPr lang="de-DE" noProof="0" dirty="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0"/>
              <a:t>© Fraunhofer IWM</a:t>
            </a:r>
            <a:endParaRPr lang="de-DE" noProof="0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6006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nformationsklassifizierung">
            <a:extLst>
              <a:ext uri="{FF2B5EF4-FFF2-40B4-BE49-F238E27FC236}">
                <a16:creationId xmlns:a16="http://schemas.microsoft.com/office/drawing/2014/main" id="{6C489D0F-950D-4913-86C7-7EB1061786F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3847" y="6455836"/>
            <a:ext cx="1444306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endParaRPr lang="en-US" sz="800" b="1" dirty="0">
              <a:latin typeface="+mj-lt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2" name="iwm_rgb">
            <a:extLst>
              <a:ext uri="{FF2B5EF4-FFF2-40B4-BE49-F238E27FC236}">
                <a16:creationId xmlns:a16="http://schemas.microsoft.com/office/drawing/2014/main" id="{FEC5DEC6-6973-4D02-9A1A-74530E5F194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09226" y="6334126"/>
            <a:ext cx="1404000" cy="3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  <p:sldLayoutId id="2147483680" r:id="rId4"/>
    <p:sldLayoutId id="2147483663" r:id="rId5"/>
    <p:sldLayoutId id="2147483668" r:id="rId6"/>
    <p:sldLayoutId id="2147483665" r:id="rId7"/>
    <p:sldLayoutId id="2147483681" r:id="rId8"/>
    <p:sldLayoutId id="2147483664" r:id="rId9"/>
    <p:sldLayoutId id="2147483667" r:id="rId10"/>
    <p:sldLayoutId id="2147483659" r:id="rId11"/>
    <p:sldLayoutId id="2147483679" r:id="rId12"/>
    <p:sldLayoutId id="2147483670" r:id="rId13"/>
    <p:sldLayoutId id="2147483682" r:id="rId14"/>
    <p:sldLayoutId id="2147483677" r:id="rId15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  <p15:guide id="9" orient="horz" pos="38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901" y="334800"/>
            <a:ext cx="11247313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901" y="1774800"/>
            <a:ext cx="11234612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900" y="6349882"/>
            <a:ext cx="1800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>
                <a:solidFill>
                  <a:schemeClr val="bg2"/>
                </a:solidFill>
              </a:rPr>
              <a:t>© Fraunhofer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900" y="6165380"/>
            <a:ext cx="11234612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7" name="Grafik 16" descr="Logo_ausgetausch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691" y="6300000"/>
            <a:ext cx="1417822" cy="233846"/>
          </a:xfrm>
          <a:prstGeom prst="rect">
            <a:avLst/>
          </a:prstGeom>
        </p:spPr>
      </p:pic>
      <p:grpSp>
        <p:nvGrpSpPr>
          <p:cNvPr id="18" name="Gruppieren 17"/>
          <p:cNvGrpSpPr/>
          <p:nvPr userDrawn="1"/>
        </p:nvGrpSpPr>
        <p:grpSpPr>
          <a:xfrm>
            <a:off x="0" y="6993540"/>
            <a:ext cx="5832909" cy="324000"/>
            <a:chOff x="0" y="7101510"/>
            <a:chExt cx="5832150" cy="3240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7101510"/>
              <a:ext cx="180000" cy="32400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23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156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125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942025" y="7101510"/>
              <a:ext cx="180000" cy="324000"/>
            </a:xfrm>
            <a:prstGeom prst="rect">
              <a:avLst/>
            </a:prstGeom>
            <a:solidFill>
              <a:srgbClr val="F29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242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148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1884050" y="7101510"/>
              <a:ext cx="180000" cy="324000"/>
            </a:xfrm>
            <a:prstGeom prst="rect">
              <a:avLst/>
            </a:prstGeom>
            <a:solidFill>
              <a:srgbClr val="1F82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31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130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192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2826075" y="7101510"/>
              <a:ext cx="180000" cy="324000"/>
            </a:xfrm>
            <a:prstGeom prst="rect">
              <a:avLst/>
            </a:prstGeom>
            <a:solidFill>
              <a:srgbClr val="E2001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226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0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26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3768100" y="7101510"/>
              <a:ext cx="180000" cy="324000"/>
            </a:xfrm>
            <a:prstGeom prst="rect">
              <a:avLst/>
            </a:prstGeom>
            <a:solidFill>
              <a:srgbClr val="B1C8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177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200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710125" y="7101510"/>
              <a:ext cx="180000" cy="324000"/>
            </a:xfrm>
            <a:prstGeom prst="rect">
              <a:avLst/>
            </a:prstGeom>
            <a:solidFill>
              <a:srgbClr val="FEEFD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254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239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214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5652150" y="7101510"/>
              <a:ext cx="180000" cy="32400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225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227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227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901" y="334800"/>
            <a:ext cx="11247313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901" y="1774800"/>
            <a:ext cx="11234612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900" y="6349882"/>
            <a:ext cx="1800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IWM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900" y="6165380"/>
            <a:ext cx="11234612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0" y="6993540"/>
            <a:ext cx="5832909" cy="324000"/>
            <a:chOff x="0" y="7101510"/>
            <a:chExt cx="5832150" cy="3240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7101510"/>
              <a:ext cx="180000" cy="32400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23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156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125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942025" y="7101510"/>
              <a:ext cx="180000" cy="324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242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148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1884050" y="7101510"/>
              <a:ext cx="180000" cy="324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31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130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192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2826075" y="7101510"/>
              <a:ext cx="180000" cy="324000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226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26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3768100" y="7101510"/>
              <a:ext cx="180000" cy="324000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177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200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710125" y="7101510"/>
              <a:ext cx="180000" cy="324000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254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239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214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5652150" y="7101510"/>
              <a:ext cx="180000" cy="32400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225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227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227</a:t>
              </a:r>
            </a:p>
          </p:txBody>
        </p:sp>
      </p:grpSp>
      <p:pic>
        <p:nvPicPr>
          <p:cNvPr id="2" name="Grafik 1" descr="Logo_ausgetausch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691" y="6300001"/>
            <a:ext cx="1417822" cy="3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9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CDC082-012F-4E61-858B-C0FB30EFD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0" y="3363799"/>
            <a:ext cx="11712575" cy="2621076"/>
          </a:xfrm>
        </p:spPr>
        <p:txBody>
          <a:bodyPr/>
          <a:lstStyle/>
          <a:p>
            <a:pPr lvl="0"/>
            <a:r>
              <a:rPr lang="de-DE" noProof="0" dirty="0"/>
              <a:t>PMD Material Data Set 42CrMoS4</a:t>
            </a:r>
          </a:p>
          <a:p>
            <a:pPr lvl="0"/>
            <a:r>
              <a:rPr lang="de-DE" noProof="0" dirty="0" err="1"/>
              <a:t>Process</a:t>
            </a:r>
            <a:r>
              <a:rPr lang="de-DE" noProof="0" dirty="0"/>
              <a:t> Schema</a:t>
            </a:r>
          </a:p>
          <a:p>
            <a:pPr lvl="1"/>
            <a:r>
              <a:rPr lang="de-DE" noProof="0" dirty="0"/>
              <a:t>—</a:t>
            </a:r>
          </a:p>
          <a:p>
            <a:pPr lvl="2"/>
            <a:r>
              <a:rPr lang="de-DE" dirty="0"/>
              <a:t>M. Luke, 04.12.2025</a:t>
            </a:r>
          </a:p>
        </p:txBody>
      </p:sp>
      <p:pic>
        <p:nvPicPr>
          <p:cNvPr id="4" name="iwm_rgb_modul">
            <a:extLst>
              <a:ext uri="{FF2B5EF4-FFF2-40B4-BE49-F238E27FC236}">
                <a16:creationId xmlns:a16="http://schemas.microsoft.com/office/drawing/2014/main" id="{E1AEAECD-F3AD-43EA-BCB5-ABD4F2F0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0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4268D-9FA2-6ED2-910E-30628FB89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62">
            <a:extLst>
              <a:ext uri="{FF2B5EF4-FFF2-40B4-BE49-F238E27FC236}">
                <a16:creationId xmlns:a16="http://schemas.microsoft.com/office/drawing/2014/main" id="{89079547-1928-335D-2448-71E66A6D764D}"/>
              </a:ext>
            </a:extLst>
          </p:cNvPr>
          <p:cNvSpPr txBox="1"/>
          <p:nvPr/>
        </p:nvSpPr>
        <p:spPr>
          <a:xfrm>
            <a:off x="7559281" y="2912441"/>
            <a:ext cx="238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1 bar= 1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tensile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specimen+1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metallographic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specimen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6" name="Textfeld 195">
            <a:extLst>
              <a:ext uri="{FF2B5EF4-FFF2-40B4-BE49-F238E27FC236}">
                <a16:creationId xmlns:a16="http://schemas.microsoft.com/office/drawing/2014/main" id="{A9FB5FF5-D8D4-E11A-E371-82EB87365003}"/>
              </a:ext>
            </a:extLst>
          </p:cNvPr>
          <p:cNvSpPr txBox="1"/>
          <p:nvPr/>
        </p:nvSpPr>
        <p:spPr>
          <a:xfrm>
            <a:off x="4006140" y="27327"/>
            <a:ext cx="619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Material </a:t>
            </a:r>
            <a:r>
              <a:rPr lang="de-DE" sz="1200" b="1" dirty="0" err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batches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de-DE" sz="12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T 850  Charge 3466</a:t>
            </a:r>
          </a:p>
          <a:p>
            <a:pPr lvl="1"/>
            <a:r>
              <a:rPr lang="de-DE" sz="12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T 925  Charge 3467</a:t>
            </a:r>
          </a:p>
          <a:p>
            <a:pPr lvl="1"/>
            <a:r>
              <a:rPr lang="de-DE" sz="12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T 1000  Charge 3468</a:t>
            </a:r>
          </a:p>
          <a:p>
            <a:pPr lvl="1"/>
            <a:r>
              <a:rPr lang="de-DE" sz="12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T 1150  Charge 3470</a:t>
            </a:r>
          </a:p>
          <a:p>
            <a:pPr lvl="1"/>
            <a:r>
              <a:rPr lang="de-DE" sz="12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T 1075  Charge 3471</a:t>
            </a:r>
          </a:p>
        </p:txBody>
      </p:sp>
      <p:sp>
        <p:nvSpPr>
          <p:cNvPr id="179" name="Rechteck: abgerundete Ecken 178">
            <a:extLst>
              <a:ext uri="{FF2B5EF4-FFF2-40B4-BE49-F238E27FC236}">
                <a16:creationId xmlns:a16="http://schemas.microsoft.com/office/drawing/2014/main" id="{9B4C09BE-6027-7FAC-B3D1-72DFB092FA2B}"/>
              </a:ext>
            </a:extLst>
          </p:cNvPr>
          <p:cNvSpPr/>
          <p:nvPr/>
        </p:nvSpPr>
        <p:spPr>
          <a:xfrm>
            <a:off x="0" y="5093957"/>
            <a:ext cx="7058783" cy="1004748"/>
          </a:xfrm>
          <a:prstGeom prst="roundRect">
            <a:avLst/>
          </a:prstGeom>
          <a:solidFill>
            <a:srgbClr val="CCDE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F23CE55C-A688-4E4E-EED7-6BF6F7F114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A850923B-6551-F736-5227-67092585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noProof="0" dirty="0"/>
              <a:t>PMD Material Data Set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D68620E-9FF8-00C1-2A0F-3903048D34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3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2000" kern="1200" noProof="0" dirty="0" err="1">
                <a:solidFill>
                  <a:schemeClr val="accent2"/>
                </a:solidFill>
                <a:ea typeface="+mn-ea"/>
                <a:cs typeface="+mn-cs"/>
              </a:rPr>
              <a:t>Process</a:t>
            </a:r>
            <a:r>
              <a:rPr lang="de-DE" sz="2000" kern="1200" noProof="0" dirty="0">
                <a:solidFill>
                  <a:schemeClr val="accent2"/>
                </a:solidFill>
                <a:ea typeface="+mn-ea"/>
                <a:cs typeface="+mn-cs"/>
              </a:rPr>
              <a:t> Schema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75A56F-1A82-01AC-96F1-EE1AF242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C1FE-A7C6-4E16-995C-0019E3A0FC62}" type="datetime1">
              <a:rPr lang="de-DE" noProof="0" smtClean="0"/>
              <a:t>04.12.2025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F54748-3434-2B14-9AA7-7724CFF9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6" y="6455836"/>
            <a:ext cx="7242343" cy="219284"/>
          </a:xfrm>
        </p:spPr>
        <p:txBody>
          <a:bodyPr/>
          <a:lstStyle/>
          <a:p>
            <a:r>
              <a:rPr lang="de-DE" noProof="0" dirty="0"/>
              <a:t>© Fraunhofer IWM			</a:t>
            </a:r>
            <a:r>
              <a:rPr kumimoji="0" lang="de-DE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utiger LT Com 45 Light"/>
                <a:ea typeface="+mn-ea"/>
                <a:cs typeface="+mn-cs"/>
              </a:rPr>
              <a:t>intern</a:t>
            </a:r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31C5B32-DE87-8B0D-C1AA-824DAC06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Abgerundetes Rechteck 186">
            <a:extLst>
              <a:ext uri="{FF2B5EF4-FFF2-40B4-BE49-F238E27FC236}">
                <a16:creationId xmlns:a16="http://schemas.microsoft.com/office/drawing/2014/main" id="{39CF3405-056C-410A-D583-CB2D9F2960A7}"/>
              </a:ext>
            </a:extLst>
          </p:cNvPr>
          <p:cNvSpPr/>
          <p:nvPr/>
        </p:nvSpPr>
        <p:spPr>
          <a:xfrm>
            <a:off x="3949010" y="4144913"/>
            <a:ext cx="1716089" cy="89807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/>
              <a:t>Hardness</a:t>
            </a:r>
            <a:r>
              <a:rPr lang="de-DE" sz="1600" dirty="0"/>
              <a:t> </a:t>
            </a:r>
            <a:r>
              <a:rPr lang="de-DE" sz="1600" dirty="0" err="1"/>
              <a:t>measurement</a:t>
            </a:r>
            <a:r>
              <a:rPr lang="de-DE" sz="1600" dirty="0"/>
              <a:t> HV 10 (IWM)</a:t>
            </a:r>
            <a:endParaRPr lang="en-GB" sz="1600" dirty="0"/>
          </a:p>
        </p:txBody>
      </p:sp>
      <p:sp>
        <p:nvSpPr>
          <p:cNvPr id="5" name="Achteck 4">
            <a:extLst>
              <a:ext uri="{FF2B5EF4-FFF2-40B4-BE49-F238E27FC236}">
                <a16:creationId xmlns:a16="http://schemas.microsoft.com/office/drawing/2014/main" id="{B7FDAF88-E75D-49A6-AE25-0A37D75CC67E}"/>
              </a:ext>
            </a:extLst>
          </p:cNvPr>
          <p:cNvSpPr/>
          <p:nvPr/>
        </p:nvSpPr>
        <p:spPr>
          <a:xfrm>
            <a:off x="10022405" y="3632100"/>
            <a:ext cx="825860" cy="462773"/>
          </a:xfrm>
          <a:prstGeom prst="oct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Met. sample</a:t>
            </a:r>
            <a:endParaRPr lang="en-GB" sz="11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BD80E4-91B0-DA1D-B8C9-8F1D8C5FD98C}"/>
              </a:ext>
            </a:extLst>
          </p:cNvPr>
          <p:cNvSpPr txBox="1"/>
          <p:nvPr/>
        </p:nvSpPr>
        <p:spPr>
          <a:xfrm>
            <a:off x="8398986" y="1814872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5 material </a:t>
            </a:r>
            <a:r>
              <a:rPr lang="de-DE" sz="1200" b="1" dirty="0" err="1">
                <a:solidFill>
                  <a:schemeClr val="tx2">
                    <a:lumMod val="75000"/>
                  </a:schemeClr>
                </a:solidFill>
              </a:rPr>
              <a:t>batches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Abgerundetes Rechteck 32">
            <a:extLst>
              <a:ext uri="{FF2B5EF4-FFF2-40B4-BE49-F238E27FC236}">
                <a16:creationId xmlns:a16="http://schemas.microsoft.com/office/drawing/2014/main" id="{40BDA79B-6097-B2A8-C39D-0A527336765C}"/>
              </a:ext>
            </a:extLst>
          </p:cNvPr>
          <p:cNvSpPr/>
          <p:nvPr/>
        </p:nvSpPr>
        <p:spPr>
          <a:xfrm>
            <a:off x="10133336" y="498696"/>
            <a:ext cx="1595936" cy="10293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/>
              <a:t>Shipping</a:t>
            </a:r>
            <a:endParaRPr lang="de-DE" sz="1600" dirty="0"/>
          </a:p>
          <a:p>
            <a:pPr algn="ctr"/>
            <a:r>
              <a:rPr lang="de-DE" sz="1600" dirty="0"/>
              <a:t>(IWT2IWM)</a:t>
            </a:r>
            <a:endParaRPr lang="en-GB" sz="1600" dirty="0"/>
          </a:p>
        </p:txBody>
      </p:sp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CEBE074E-18AC-EE92-E2F5-3BA57B914BEC}"/>
              </a:ext>
            </a:extLst>
          </p:cNvPr>
          <p:cNvSpPr/>
          <p:nvPr/>
        </p:nvSpPr>
        <p:spPr>
          <a:xfrm>
            <a:off x="2715713" y="2250880"/>
            <a:ext cx="1557486" cy="8797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/>
              <a:t>Separation</a:t>
            </a:r>
          </a:p>
          <a:p>
            <a:pPr algn="ctr"/>
            <a:r>
              <a:rPr lang="de-DE" sz="1600" dirty="0"/>
              <a:t>(IWT)</a:t>
            </a:r>
            <a:endParaRPr lang="en-GB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B6C5066-4715-E5E1-6F9B-3D16A0FC7014}"/>
              </a:ext>
            </a:extLst>
          </p:cNvPr>
          <p:cNvSpPr txBox="1"/>
          <p:nvPr/>
        </p:nvSpPr>
        <p:spPr>
          <a:xfrm>
            <a:off x="-49218" y="3052409"/>
            <a:ext cx="27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75000"/>
                  </a:schemeClr>
                </a:solidFill>
              </a:rPr>
              <a:t>IRAN-Steel: </a:t>
            </a:r>
            <a:r>
              <a:rPr lang="de-DE" sz="1600" b="1" dirty="0">
                <a:solidFill>
                  <a:schemeClr val="tx2">
                    <a:lumMod val="75000"/>
                  </a:schemeClr>
                </a:solidFill>
              </a:rPr>
              <a:t>42CrMoS4</a:t>
            </a:r>
          </a:p>
          <a:p>
            <a:pPr algn="ctr"/>
            <a:r>
              <a:rPr lang="de-DE" sz="1600" dirty="0" err="1">
                <a:solidFill>
                  <a:schemeClr val="tx2">
                    <a:lumMod val="75000"/>
                  </a:schemeClr>
                </a:solidFill>
              </a:rPr>
              <a:t>Quenched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</a:rPr>
              <a:t>tempered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BC3D6A1-F75D-B79D-06E0-8C2B0C27928F}"/>
              </a:ext>
            </a:extLst>
          </p:cNvPr>
          <p:cNvSpPr/>
          <p:nvPr/>
        </p:nvSpPr>
        <p:spPr>
          <a:xfrm>
            <a:off x="4933667" y="2149200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47957BF-89F2-0E72-4795-B0F844523F5B}"/>
              </a:ext>
            </a:extLst>
          </p:cNvPr>
          <p:cNvSpPr/>
          <p:nvPr/>
        </p:nvSpPr>
        <p:spPr>
          <a:xfrm>
            <a:off x="4922218" y="2328895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B517CD6-FDD1-EBD7-B786-CCDD9003A4C3}"/>
              </a:ext>
            </a:extLst>
          </p:cNvPr>
          <p:cNvSpPr/>
          <p:nvPr/>
        </p:nvSpPr>
        <p:spPr>
          <a:xfrm>
            <a:off x="4931751" y="2510692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318C432-6F99-E4BE-8762-A0F52752B2CB}"/>
              </a:ext>
            </a:extLst>
          </p:cNvPr>
          <p:cNvSpPr/>
          <p:nvPr/>
        </p:nvSpPr>
        <p:spPr>
          <a:xfrm>
            <a:off x="4917492" y="2745336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34B62E4-8A0C-2720-AE12-9366C6C6D4C1}"/>
              </a:ext>
            </a:extLst>
          </p:cNvPr>
          <p:cNvSpPr/>
          <p:nvPr/>
        </p:nvSpPr>
        <p:spPr>
          <a:xfrm>
            <a:off x="4927914" y="2972557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6244071-B056-A855-82FD-305220D07A89}"/>
              </a:ext>
            </a:extLst>
          </p:cNvPr>
          <p:cNvSpPr/>
          <p:nvPr/>
        </p:nvSpPr>
        <p:spPr>
          <a:xfrm>
            <a:off x="4904905" y="3196367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4040A0B-EA50-9555-6567-BDB3ECCBECB9}"/>
              </a:ext>
            </a:extLst>
          </p:cNvPr>
          <p:cNvSpPr/>
          <p:nvPr/>
        </p:nvSpPr>
        <p:spPr>
          <a:xfrm>
            <a:off x="4904904" y="3409668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C41831E-9FD5-6364-6D51-11B8FE2F0FB2}"/>
              </a:ext>
            </a:extLst>
          </p:cNvPr>
          <p:cNvSpPr/>
          <p:nvPr/>
        </p:nvSpPr>
        <p:spPr>
          <a:xfrm>
            <a:off x="4902031" y="3747844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E5AC590-F561-CCAE-183D-059B1A8C8D76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265428" y="2213890"/>
            <a:ext cx="668239" cy="278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49A71DE-A42A-940F-334C-4A92EA4F00B2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 flipV="1">
            <a:off x="4273199" y="2393585"/>
            <a:ext cx="649019" cy="297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F6A12ED-D645-FC90-C875-51AA79E6CBB0}"/>
              </a:ext>
            </a:extLst>
          </p:cNvPr>
          <p:cNvCxnSpPr>
            <a:cxnSpLocks/>
          </p:cNvCxnSpPr>
          <p:nvPr/>
        </p:nvCxnSpPr>
        <p:spPr>
          <a:xfrm flipV="1">
            <a:off x="4273199" y="2540395"/>
            <a:ext cx="681357" cy="288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128853A-9876-79C5-F420-C1FFB85F1B74}"/>
              </a:ext>
            </a:extLst>
          </p:cNvPr>
          <p:cNvCxnSpPr>
            <a:cxnSpLocks/>
          </p:cNvCxnSpPr>
          <p:nvPr/>
        </p:nvCxnSpPr>
        <p:spPr>
          <a:xfrm flipV="1">
            <a:off x="4273199" y="2792754"/>
            <a:ext cx="673207" cy="211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6CB9B235-0A97-3ACC-4ECD-E61310E03042}"/>
              </a:ext>
            </a:extLst>
          </p:cNvPr>
          <p:cNvCxnSpPr>
            <a:stCxn id="14" idx="3"/>
          </p:cNvCxnSpPr>
          <p:nvPr/>
        </p:nvCxnSpPr>
        <p:spPr>
          <a:xfrm flipV="1">
            <a:off x="5822072" y="1695027"/>
            <a:ext cx="845279" cy="518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E0F80EFF-2531-B313-B8FF-48950C7FFC39}"/>
              </a:ext>
            </a:extLst>
          </p:cNvPr>
          <p:cNvSpPr/>
          <p:nvPr/>
        </p:nvSpPr>
        <p:spPr>
          <a:xfrm>
            <a:off x="6667351" y="1186717"/>
            <a:ext cx="1457674" cy="101661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/>
              <a:t>Heat</a:t>
            </a:r>
            <a:r>
              <a:rPr lang="de-DE" sz="1600" dirty="0"/>
              <a:t> Treatment</a:t>
            </a:r>
          </a:p>
          <a:p>
            <a:pPr algn="ctr"/>
            <a:r>
              <a:rPr lang="de-DE" sz="1600" dirty="0"/>
              <a:t>(IWT)</a:t>
            </a:r>
            <a:endParaRPr lang="en-GB" sz="16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6E5BBC21-EBF5-9187-BEED-A2DA7375E825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810623" y="1905287"/>
            <a:ext cx="861867" cy="488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39815E2-6BA2-1396-4754-A2F3E4E51E93}"/>
              </a:ext>
            </a:extLst>
          </p:cNvPr>
          <p:cNvSpPr txBox="1"/>
          <p:nvPr/>
        </p:nvSpPr>
        <p:spPr>
          <a:xfrm>
            <a:off x="8378248" y="14424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  <a:endParaRPr lang="en-GB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95B48ED-CCAC-0C82-7C40-AA7B67B6B28F}"/>
              </a:ext>
            </a:extLst>
          </p:cNvPr>
          <p:cNvSpPr txBox="1"/>
          <p:nvPr/>
        </p:nvSpPr>
        <p:spPr>
          <a:xfrm>
            <a:off x="7189646" y="319845"/>
            <a:ext cx="124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Heat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treated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bars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Hardened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tempered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Geschweifte Klammer rechts 32">
            <a:extLst>
              <a:ext uri="{FF2B5EF4-FFF2-40B4-BE49-F238E27FC236}">
                <a16:creationId xmlns:a16="http://schemas.microsoft.com/office/drawing/2014/main" id="{4E260120-F1CA-5F51-F00B-C7CAF8FB3CBC}"/>
              </a:ext>
            </a:extLst>
          </p:cNvPr>
          <p:cNvSpPr/>
          <p:nvPr/>
        </p:nvSpPr>
        <p:spPr>
          <a:xfrm>
            <a:off x="5908325" y="3261057"/>
            <a:ext cx="45713" cy="61616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3953A4-165A-2FC4-19D3-1EDC76E9BCA9}"/>
              </a:ext>
            </a:extLst>
          </p:cNvPr>
          <p:cNvSpPr txBox="1"/>
          <p:nvPr/>
        </p:nvSpPr>
        <p:spPr>
          <a:xfrm>
            <a:off x="5945776" y="3240851"/>
            <a:ext cx="79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kept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as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reference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0CCE4CD-4106-408C-A07C-D88650ECE7DE}"/>
              </a:ext>
            </a:extLst>
          </p:cNvPr>
          <p:cNvSpPr/>
          <p:nvPr/>
        </p:nvSpPr>
        <p:spPr>
          <a:xfrm>
            <a:off x="8797799" y="731807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5CC4749-0643-9973-21CF-4B7481E8A6AB}"/>
              </a:ext>
            </a:extLst>
          </p:cNvPr>
          <p:cNvSpPr/>
          <p:nvPr/>
        </p:nvSpPr>
        <p:spPr>
          <a:xfrm>
            <a:off x="8797698" y="922343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3051247-A94A-F3DA-9FC3-2EEF6BB54967}"/>
              </a:ext>
            </a:extLst>
          </p:cNvPr>
          <p:cNvSpPr/>
          <p:nvPr/>
        </p:nvSpPr>
        <p:spPr>
          <a:xfrm>
            <a:off x="8810736" y="1101257"/>
            <a:ext cx="888405" cy="14975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0657E90-6806-870D-018D-FFB3E54E29B5}"/>
              </a:ext>
            </a:extLst>
          </p:cNvPr>
          <p:cNvSpPr/>
          <p:nvPr/>
        </p:nvSpPr>
        <p:spPr>
          <a:xfrm>
            <a:off x="8781624" y="1322592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5630D0A-59CB-8F66-011A-036E0A4B1676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8108270" y="796497"/>
            <a:ext cx="689529" cy="531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D5601324-1131-FDE7-A50D-9ED7380E9ED1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8116279" y="987033"/>
            <a:ext cx="681419" cy="484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A28397C6-BFB5-E6E4-4161-C27EC29E81C5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8125025" y="1164120"/>
            <a:ext cx="685394" cy="530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9FA5BEB4-7BBC-8A5E-FB26-3BE2BB50F944}"/>
              </a:ext>
            </a:extLst>
          </p:cNvPr>
          <p:cNvCxnSpPr>
            <a:cxnSpLocks/>
          </p:cNvCxnSpPr>
          <p:nvPr/>
        </p:nvCxnSpPr>
        <p:spPr>
          <a:xfrm flipV="1">
            <a:off x="8116596" y="1348517"/>
            <a:ext cx="718933" cy="531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0F09609D-9B96-7026-9E2F-538726C110B8}"/>
              </a:ext>
            </a:extLst>
          </p:cNvPr>
          <p:cNvCxnSpPr>
            <a:stCxn id="35" idx="3"/>
          </p:cNvCxnSpPr>
          <p:nvPr/>
        </p:nvCxnSpPr>
        <p:spPr>
          <a:xfrm>
            <a:off x="9686204" y="796496"/>
            <a:ext cx="4851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90665221-55D7-388F-AF68-6709C229E6F0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9686103" y="987033"/>
            <a:ext cx="501347" cy="14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39D83B30-6F65-B8D8-C211-D24CC2020DB9}"/>
              </a:ext>
            </a:extLst>
          </p:cNvPr>
          <p:cNvCxnSpPr>
            <a:cxnSpLocks/>
          </p:cNvCxnSpPr>
          <p:nvPr/>
        </p:nvCxnSpPr>
        <p:spPr>
          <a:xfrm>
            <a:off x="9677451" y="1184502"/>
            <a:ext cx="505993" cy="110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A59728B3-8BC2-7BA8-08A1-9E78BE06E290}"/>
              </a:ext>
            </a:extLst>
          </p:cNvPr>
          <p:cNvSpPr txBox="1"/>
          <p:nvPr/>
        </p:nvSpPr>
        <p:spPr>
          <a:xfrm>
            <a:off x="9680598" y="11238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  <a:endParaRPr lang="en-GB" dirty="0"/>
          </a:p>
        </p:txBody>
      </p:sp>
      <p:sp>
        <p:nvSpPr>
          <p:cNvPr id="48" name="Abgerundetes Rechteck 52">
            <a:extLst>
              <a:ext uri="{FF2B5EF4-FFF2-40B4-BE49-F238E27FC236}">
                <a16:creationId xmlns:a16="http://schemas.microsoft.com/office/drawing/2014/main" id="{ABD7265B-173C-97F8-B5FA-72B8FA75512D}"/>
              </a:ext>
            </a:extLst>
          </p:cNvPr>
          <p:cNvSpPr/>
          <p:nvPr/>
        </p:nvSpPr>
        <p:spPr>
          <a:xfrm>
            <a:off x="9763158" y="2677793"/>
            <a:ext cx="1658885" cy="8797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/>
              <a:t>Separation</a:t>
            </a:r>
          </a:p>
          <a:p>
            <a:pPr algn="ctr"/>
            <a:r>
              <a:rPr lang="de-DE" sz="1600" dirty="0"/>
              <a:t>(IWM)</a:t>
            </a:r>
            <a:endParaRPr lang="en-GB" sz="1600" dirty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9059A4DD-69B3-E5CF-9775-8B648B88B089}"/>
              </a:ext>
            </a:extLst>
          </p:cNvPr>
          <p:cNvSpPr/>
          <p:nvPr/>
        </p:nvSpPr>
        <p:spPr>
          <a:xfrm>
            <a:off x="10228350" y="2109490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161A9BC-FF3D-2F93-2E8A-79E0C21F9F01}"/>
              </a:ext>
            </a:extLst>
          </p:cNvPr>
          <p:cNvSpPr txBox="1"/>
          <p:nvPr/>
        </p:nvSpPr>
        <p:spPr>
          <a:xfrm>
            <a:off x="10985417" y="16075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  <a:endParaRPr lang="en-GB" dirty="0"/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5CD3EED4-9687-FB2D-3F6F-A16330D80261}"/>
              </a:ext>
            </a:extLst>
          </p:cNvPr>
          <p:cNvCxnSpPr/>
          <p:nvPr/>
        </p:nvCxnSpPr>
        <p:spPr>
          <a:xfrm>
            <a:off x="10393524" y="2408202"/>
            <a:ext cx="6947" cy="285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C2D0679E-E2FE-D387-B9AE-D07D16CF1CA4}"/>
              </a:ext>
            </a:extLst>
          </p:cNvPr>
          <p:cNvSpPr txBox="1"/>
          <p:nvPr/>
        </p:nvSpPr>
        <p:spPr>
          <a:xfrm>
            <a:off x="4761939" y="1428576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Separated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bars</a:t>
            </a: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ID=1,2, …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2EDB61C-9C7D-8408-8FF0-377647D34B88}"/>
              </a:ext>
            </a:extLst>
          </p:cNvPr>
          <p:cNvSpPr txBox="1"/>
          <p:nvPr/>
        </p:nvSpPr>
        <p:spPr>
          <a:xfrm>
            <a:off x="8747595" y="154540"/>
            <a:ext cx="910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70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bars</a:t>
            </a: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ID= 1,2, …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122E3506-D9DF-545F-A8F3-D8E99E8AE159}"/>
              </a:ext>
            </a:extLst>
          </p:cNvPr>
          <p:cNvSpPr/>
          <p:nvPr/>
        </p:nvSpPr>
        <p:spPr>
          <a:xfrm>
            <a:off x="8625379" y="2498806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F33BFDE7-6C2B-0B19-6255-41DD1E847371}"/>
              </a:ext>
            </a:extLst>
          </p:cNvPr>
          <p:cNvSpPr/>
          <p:nvPr/>
        </p:nvSpPr>
        <p:spPr>
          <a:xfrm>
            <a:off x="8624801" y="2644236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FD69FFC1-9AC4-5E5E-8559-F6A8C97BC37D}"/>
              </a:ext>
            </a:extLst>
          </p:cNvPr>
          <p:cNvCxnSpPr>
            <a:endCxn id="57" idx="1"/>
          </p:cNvCxnSpPr>
          <p:nvPr/>
        </p:nvCxnSpPr>
        <p:spPr>
          <a:xfrm>
            <a:off x="8117564" y="2148014"/>
            <a:ext cx="507815" cy="415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51FF1B85-F413-6A15-2BE8-3787B03725CA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8044962" y="2203336"/>
            <a:ext cx="579839" cy="505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B25778ED-53B0-1BCF-F65D-987A9891C7CE}"/>
              </a:ext>
            </a:extLst>
          </p:cNvPr>
          <p:cNvSpPr txBox="1"/>
          <p:nvPr/>
        </p:nvSpPr>
        <p:spPr>
          <a:xfrm>
            <a:off x="8501765" y="2161292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Kept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by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IWT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2BC50C3-BD4A-32C3-6F8A-0E934B0EF290}"/>
              </a:ext>
            </a:extLst>
          </p:cNvPr>
          <p:cNvCxnSpPr>
            <a:cxnSpLocks/>
          </p:cNvCxnSpPr>
          <p:nvPr/>
        </p:nvCxnSpPr>
        <p:spPr>
          <a:xfrm>
            <a:off x="10399663" y="1441423"/>
            <a:ext cx="0" cy="676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Abgerundetes Rechteck 108">
            <a:extLst>
              <a:ext uri="{FF2B5EF4-FFF2-40B4-BE49-F238E27FC236}">
                <a16:creationId xmlns:a16="http://schemas.microsoft.com/office/drawing/2014/main" id="{DCB082A9-7271-F1F6-C0A3-D3DFCF8EE1A2}"/>
              </a:ext>
            </a:extLst>
          </p:cNvPr>
          <p:cNvSpPr/>
          <p:nvPr/>
        </p:nvSpPr>
        <p:spPr>
          <a:xfrm>
            <a:off x="10420881" y="5344033"/>
            <a:ext cx="1568624" cy="78429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/>
              <a:t>Tensile</a:t>
            </a:r>
            <a:r>
              <a:rPr lang="de-DE" sz="1600" dirty="0"/>
              <a:t> </a:t>
            </a:r>
            <a:r>
              <a:rPr lang="de-DE" sz="1600" dirty="0" err="1"/>
              <a:t>test</a:t>
            </a:r>
            <a:endParaRPr lang="de-DE" sz="1600" dirty="0"/>
          </a:p>
          <a:p>
            <a:pPr algn="ctr"/>
            <a:r>
              <a:rPr lang="de-DE" sz="1600" dirty="0"/>
              <a:t>(IWM)</a:t>
            </a:r>
            <a:endParaRPr lang="en-GB" sz="16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F08B1C32-1ED9-57ED-35FE-1470DC4740C9}"/>
              </a:ext>
            </a:extLst>
          </p:cNvPr>
          <p:cNvSpPr/>
          <p:nvPr/>
        </p:nvSpPr>
        <p:spPr>
          <a:xfrm>
            <a:off x="10228350" y="2281339"/>
            <a:ext cx="888405" cy="1293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D1A2790F-1137-DF95-BE65-AE1D97E26BF5}"/>
              </a:ext>
            </a:extLst>
          </p:cNvPr>
          <p:cNvCxnSpPr>
            <a:cxnSpLocks/>
          </p:cNvCxnSpPr>
          <p:nvPr/>
        </p:nvCxnSpPr>
        <p:spPr>
          <a:xfrm>
            <a:off x="11284461" y="3429380"/>
            <a:ext cx="217586" cy="250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C78360DB-22E7-5AD9-5719-5822B2F47951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9686103" y="5415514"/>
            <a:ext cx="734778" cy="320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" name="Grafik 70">
            <a:extLst>
              <a:ext uri="{FF2B5EF4-FFF2-40B4-BE49-F238E27FC236}">
                <a16:creationId xmlns:a16="http://schemas.microsoft.com/office/drawing/2014/main" id="{3FAC1BDC-B2CC-1ED8-1E00-A7949F0AA6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025" r="2242"/>
          <a:stretch/>
        </p:blipFill>
        <p:spPr>
          <a:xfrm>
            <a:off x="8793330" y="5195495"/>
            <a:ext cx="905632" cy="54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C2B432A8-A564-7ABA-CDFC-3EFDB350F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0473" y="5999442"/>
            <a:ext cx="891770" cy="476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EECB141D-44B6-1A44-D98B-611E463E416C}"/>
              </a:ext>
            </a:extLst>
          </p:cNvPr>
          <p:cNvCxnSpPr>
            <a:cxnSpLocks/>
            <a:stCxn id="67" idx="1"/>
          </p:cNvCxnSpPr>
          <p:nvPr/>
        </p:nvCxnSpPr>
        <p:spPr>
          <a:xfrm flipH="1">
            <a:off x="9682243" y="5736183"/>
            <a:ext cx="738638" cy="461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Abgerundetes Rechteck 152">
            <a:extLst>
              <a:ext uri="{FF2B5EF4-FFF2-40B4-BE49-F238E27FC236}">
                <a16:creationId xmlns:a16="http://schemas.microsoft.com/office/drawing/2014/main" id="{0A493349-0DE5-EB29-1E81-DBF93163CFD5}"/>
              </a:ext>
            </a:extLst>
          </p:cNvPr>
          <p:cNvSpPr/>
          <p:nvPr/>
        </p:nvSpPr>
        <p:spPr>
          <a:xfrm>
            <a:off x="2707942" y="3214545"/>
            <a:ext cx="1557486" cy="87403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/>
              <a:t>Spectroscopy</a:t>
            </a:r>
            <a:endParaRPr lang="de-DE" sz="1600" dirty="0"/>
          </a:p>
          <a:p>
            <a:pPr algn="ctr"/>
            <a:r>
              <a:rPr lang="de-DE" sz="1600" dirty="0"/>
              <a:t>(IWT)</a:t>
            </a:r>
            <a:endParaRPr lang="en-GB" sz="1600" dirty="0"/>
          </a:p>
        </p:txBody>
      </p:sp>
      <p:sp>
        <p:nvSpPr>
          <p:cNvPr id="75" name="Abgerundetes Rechteck 159">
            <a:extLst>
              <a:ext uri="{FF2B5EF4-FFF2-40B4-BE49-F238E27FC236}">
                <a16:creationId xmlns:a16="http://schemas.microsoft.com/office/drawing/2014/main" id="{16CFB7C2-2A82-5FD2-EF64-026121B02870}"/>
              </a:ext>
            </a:extLst>
          </p:cNvPr>
          <p:cNvSpPr/>
          <p:nvPr/>
        </p:nvSpPr>
        <p:spPr>
          <a:xfrm>
            <a:off x="2794791" y="5146018"/>
            <a:ext cx="1610038" cy="8190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/>
              <a:t>Grain</a:t>
            </a:r>
            <a:r>
              <a:rPr lang="de-DE" sz="1600" dirty="0"/>
              <a:t> </a:t>
            </a:r>
            <a:r>
              <a:rPr lang="de-DE" sz="1600" dirty="0" err="1"/>
              <a:t>size</a:t>
            </a:r>
            <a:r>
              <a:rPr lang="de-DE" sz="1600" dirty="0"/>
              <a:t> </a:t>
            </a:r>
            <a:r>
              <a:rPr lang="de-DE" sz="1600" dirty="0" err="1"/>
              <a:t>measurement</a:t>
            </a:r>
            <a:r>
              <a:rPr lang="de-DE" sz="1600" dirty="0"/>
              <a:t> (IWT)</a:t>
            </a:r>
            <a:endParaRPr lang="en-GB" sz="1600" dirty="0"/>
          </a:p>
        </p:txBody>
      </p:sp>
      <p:sp>
        <p:nvSpPr>
          <p:cNvPr id="76" name="Abgerundetes Rechteck 161">
            <a:extLst>
              <a:ext uri="{FF2B5EF4-FFF2-40B4-BE49-F238E27FC236}">
                <a16:creationId xmlns:a16="http://schemas.microsoft.com/office/drawing/2014/main" id="{D984EB68-C02E-5709-0411-9322E7B63F64}"/>
              </a:ext>
            </a:extLst>
          </p:cNvPr>
          <p:cNvSpPr/>
          <p:nvPr/>
        </p:nvSpPr>
        <p:spPr>
          <a:xfrm>
            <a:off x="5620034" y="5131139"/>
            <a:ext cx="1342187" cy="85144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/>
              <a:t>Separation</a:t>
            </a:r>
          </a:p>
          <a:p>
            <a:pPr algn="ctr"/>
            <a:r>
              <a:rPr lang="de-DE" sz="1600" dirty="0"/>
              <a:t>(IWT)</a:t>
            </a:r>
            <a:endParaRPr lang="en-GB" sz="1600" dirty="0"/>
          </a:p>
        </p:txBody>
      </p:sp>
      <p:sp>
        <p:nvSpPr>
          <p:cNvPr id="77" name="Achteck 76">
            <a:extLst>
              <a:ext uri="{FF2B5EF4-FFF2-40B4-BE49-F238E27FC236}">
                <a16:creationId xmlns:a16="http://schemas.microsoft.com/office/drawing/2014/main" id="{221109B5-DACB-6B90-78F6-C35D55A8558C}"/>
              </a:ext>
            </a:extLst>
          </p:cNvPr>
          <p:cNvSpPr/>
          <p:nvPr/>
        </p:nvSpPr>
        <p:spPr>
          <a:xfrm>
            <a:off x="4631704" y="5409846"/>
            <a:ext cx="791965" cy="408378"/>
          </a:xfrm>
          <a:prstGeom prst="oct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Met. sample</a:t>
            </a:r>
            <a:endParaRPr lang="en-GB" sz="1100" dirty="0"/>
          </a:p>
        </p:txBody>
      </p:sp>
      <p:sp>
        <p:nvSpPr>
          <p:cNvPr id="79" name="Abgerundetes Rechteck 174">
            <a:extLst>
              <a:ext uri="{FF2B5EF4-FFF2-40B4-BE49-F238E27FC236}">
                <a16:creationId xmlns:a16="http://schemas.microsoft.com/office/drawing/2014/main" id="{F27B2E7B-0AA9-C341-FBE3-7E1AD6D93B99}"/>
              </a:ext>
            </a:extLst>
          </p:cNvPr>
          <p:cNvSpPr/>
          <p:nvPr/>
        </p:nvSpPr>
        <p:spPr>
          <a:xfrm>
            <a:off x="67557" y="5173995"/>
            <a:ext cx="1466275" cy="85144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/>
              <a:t>Hardness</a:t>
            </a:r>
            <a:r>
              <a:rPr lang="de-DE" sz="1600" dirty="0"/>
              <a:t> </a:t>
            </a:r>
            <a:r>
              <a:rPr lang="de-DE" sz="1600" dirty="0" err="1"/>
              <a:t>measurement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/>
              <a:t>HV 10 (IWT)</a:t>
            </a:r>
            <a:endParaRPr lang="en-GB" sz="1600" dirty="0"/>
          </a:p>
        </p:txBody>
      </p:sp>
      <p:sp>
        <p:nvSpPr>
          <p:cNvPr id="80" name="Abgerundetes Rechteck 179">
            <a:extLst>
              <a:ext uri="{FF2B5EF4-FFF2-40B4-BE49-F238E27FC236}">
                <a16:creationId xmlns:a16="http://schemas.microsoft.com/office/drawing/2014/main" id="{5242BBBD-7836-D39D-046B-A1C7950B8FB7}"/>
              </a:ext>
            </a:extLst>
          </p:cNvPr>
          <p:cNvSpPr/>
          <p:nvPr/>
        </p:nvSpPr>
        <p:spPr>
          <a:xfrm>
            <a:off x="9793364" y="4200968"/>
            <a:ext cx="1603625" cy="92341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/>
              <a:t>Metallographic</a:t>
            </a:r>
            <a:r>
              <a:rPr lang="de-DE" sz="1600" dirty="0"/>
              <a:t> </a:t>
            </a:r>
            <a:r>
              <a:rPr lang="de-DE" sz="1600" dirty="0" err="1"/>
              <a:t>preparation</a:t>
            </a:r>
            <a:r>
              <a:rPr lang="de-DE" sz="1600" dirty="0"/>
              <a:t> (IWM)</a:t>
            </a:r>
            <a:endParaRPr lang="en-GB" sz="1600" dirty="0"/>
          </a:p>
        </p:txBody>
      </p:sp>
      <p:sp>
        <p:nvSpPr>
          <p:cNvPr id="81" name="Achteck 80">
            <a:extLst>
              <a:ext uri="{FF2B5EF4-FFF2-40B4-BE49-F238E27FC236}">
                <a16:creationId xmlns:a16="http://schemas.microsoft.com/office/drawing/2014/main" id="{3B698C69-30DC-C0FC-059C-52B5B631FA63}"/>
              </a:ext>
            </a:extLst>
          </p:cNvPr>
          <p:cNvSpPr/>
          <p:nvPr/>
        </p:nvSpPr>
        <p:spPr>
          <a:xfrm>
            <a:off x="5923765" y="4442480"/>
            <a:ext cx="813408" cy="462773"/>
          </a:xfrm>
          <a:prstGeom prst="oct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Met. sample</a:t>
            </a:r>
            <a:endParaRPr lang="en-GB" sz="11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DD52779C-E5F2-03DF-59AB-A460BAF25691}"/>
              </a:ext>
            </a:extLst>
          </p:cNvPr>
          <p:cNvSpPr/>
          <p:nvPr/>
        </p:nvSpPr>
        <p:spPr>
          <a:xfrm>
            <a:off x="506905" y="2583467"/>
            <a:ext cx="1630180" cy="21994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7E43FA5D-827A-33A0-23FA-9DFEC1F1EDF6}"/>
              </a:ext>
            </a:extLst>
          </p:cNvPr>
          <p:cNvSpPr txBox="1"/>
          <p:nvPr/>
        </p:nvSpPr>
        <p:spPr>
          <a:xfrm>
            <a:off x="424493" y="2741857"/>
            <a:ext cx="1795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75000"/>
                  </a:schemeClr>
                </a:solidFill>
              </a:rPr>
              <a:t>Hot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</a:rPr>
              <a:t>rolled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</a:rPr>
              <a:t>piece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2BB69B7D-8BDD-448E-A0AA-E2CA2406EB2A}"/>
              </a:ext>
            </a:extLst>
          </p:cNvPr>
          <p:cNvSpPr/>
          <p:nvPr/>
        </p:nvSpPr>
        <p:spPr>
          <a:xfrm>
            <a:off x="6992845" y="2238534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ID=1,2, …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338D8821-8F94-4D0B-6E1D-90D15A3A9F2C}"/>
              </a:ext>
            </a:extLst>
          </p:cNvPr>
          <p:cNvSpPr txBox="1"/>
          <p:nvPr/>
        </p:nvSpPr>
        <p:spPr>
          <a:xfrm>
            <a:off x="11095124" y="2050302"/>
            <a:ext cx="85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IWM-Label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42588004-3C08-D19A-68E9-303782AE77E1}"/>
              </a:ext>
            </a:extLst>
          </p:cNvPr>
          <p:cNvSpPr txBox="1"/>
          <p:nvPr/>
        </p:nvSpPr>
        <p:spPr>
          <a:xfrm>
            <a:off x="4238466" y="1818309"/>
            <a:ext cx="85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IWT-Label</a:t>
            </a:r>
            <a:endParaRPr lang="en-GB" sz="1200" dirty="0">
              <a:solidFill>
                <a:schemeClr val="accent1"/>
              </a:solidFill>
            </a:endParaRPr>
          </a:p>
        </p:txBody>
      </p:sp>
      <p:pic>
        <p:nvPicPr>
          <p:cNvPr id="89" name="Grafik 88">
            <a:extLst>
              <a:ext uri="{FF2B5EF4-FFF2-40B4-BE49-F238E27FC236}">
                <a16:creationId xmlns:a16="http://schemas.microsoft.com/office/drawing/2014/main" id="{2F54EE7D-B4BA-4DB0-2684-4F1AB6559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458046" y="5567478"/>
            <a:ext cx="303085" cy="642131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0327F7E0-AEAE-D11A-AB8A-4F1AB758CC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9724" y="162065"/>
            <a:ext cx="1094201" cy="986989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8BEA8BA0-2240-CE00-0E09-7AAE03C5EB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16009" y="2133955"/>
            <a:ext cx="474749" cy="249695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29F233B3-37F5-42C6-6F84-DBAF61ED24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732" y="1773054"/>
            <a:ext cx="1632785" cy="688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72D26D70-DF40-E43D-36DD-5D3D1F45C1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2945722" y="1260224"/>
            <a:ext cx="1068219" cy="853266"/>
          </a:xfrm>
          <a:prstGeom prst="rect">
            <a:avLst/>
          </a:prstGeom>
        </p:spPr>
      </p:pic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AC43B86A-2255-381E-2562-83EE5945E256}"/>
              </a:ext>
            </a:extLst>
          </p:cNvPr>
          <p:cNvCxnSpPr/>
          <p:nvPr/>
        </p:nvCxnSpPr>
        <p:spPr>
          <a:xfrm flipH="1" flipV="1">
            <a:off x="4234906" y="3827830"/>
            <a:ext cx="682586" cy="3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D16C3B39-41B5-9BB1-80D4-CBD20FD73CE5}"/>
              </a:ext>
            </a:extLst>
          </p:cNvPr>
          <p:cNvCxnSpPr>
            <a:cxnSpLocks/>
            <a:stCxn id="84" idx="3"/>
            <a:endCxn id="12" idx="1"/>
          </p:cNvCxnSpPr>
          <p:nvPr/>
        </p:nvCxnSpPr>
        <p:spPr>
          <a:xfrm flipV="1">
            <a:off x="2137085" y="2690770"/>
            <a:ext cx="578628" cy="2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6" name="Achteck 95">
            <a:extLst>
              <a:ext uri="{FF2B5EF4-FFF2-40B4-BE49-F238E27FC236}">
                <a16:creationId xmlns:a16="http://schemas.microsoft.com/office/drawing/2014/main" id="{A6DFF03A-B4BF-BE7A-730E-58CE6F8A9218}"/>
              </a:ext>
            </a:extLst>
          </p:cNvPr>
          <p:cNvSpPr/>
          <p:nvPr/>
        </p:nvSpPr>
        <p:spPr>
          <a:xfrm>
            <a:off x="1810280" y="5389967"/>
            <a:ext cx="780562" cy="462773"/>
          </a:xfrm>
          <a:prstGeom prst="oct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Met. sample</a:t>
            </a:r>
            <a:endParaRPr lang="en-GB" sz="1100" dirty="0"/>
          </a:p>
        </p:txBody>
      </p: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011A4079-D15A-BA5B-A6CB-28F3EF60BE18}"/>
              </a:ext>
            </a:extLst>
          </p:cNvPr>
          <p:cNvCxnSpPr/>
          <p:nvPr/>
        </p:nvCxnSpPr>
        <p:spPr>
          <a:xfrm>
            <a:off x="10416940" y="3425232"/>
            <a:ext cx="7514" cy="271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Gerade Verbindung mit Pfeil 98">
            <a:extLst>
              <a:ext uri="{FF2B5EF4-FFF2-40B4-BE49-F238E27FC236}">
                <a16:creationId xmlns:a16="http://schemas.microsoft.com/office/drawing/2014/main" id="{8833BA46-9DCF-3EE4-F2E5-A85140CF16B7}"/>
              </a:ext>
            </a:extLst>
          </p:cNvPr>
          <p:cNvCxnSpPr>
            <a:cxnSpLocks/>
          </p:cNvCxnSpPr>
          <p:nvPr/>
        </p:nvCxnSpPr>
        <p:spPr>
          <a:xfrm>
            <a:off x="10420469" y="4050887"/>
            <a:ext cx="0" cy="192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Abgerundetes Rechteck 146">
            <a:extLst>
              <a:ext uri="{FF2B5EF4-FFF2-40B4-BE49-F238E27FC236}">
                <a16:creationId xmlns:a16="http://schemas.microsoft.com/office/drawing/2014/main" id="{3F8E5130-A244-045C-A253-45E8DF89A71F}"/>
              </a:ext>
            </a:extLst>
          </p:cNvPr>
          <p:cNvSpPr/>
          <p:nvPr/>
        </p:nvSpPr>
        <p:spPr>
          <a:xfrm>
            <a:off x="7129992" y="5139959"/>
            <a:ext cx="1320870" cy="80041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/>
              <a:t>Shipping</a:t>
            </a:r>
            <a:r>
              <a:rPr lang="de-DE" sz="1600" dirty="0"/>
              <a:t> (IWM2IWT)</a:t>
            </a:r>
            <a:endParaRPr lang="en-GB" sz="1600" dirty="0"/>
          </a:p>
        </p:txBody>
      </p:sp>
      <p:cxnSp>
        <p:nvCxnSpPr>
          <p:cNvPr id="102" name="Gerade Verbindung mit Pfeil 101">
            <a:extLst>
              <a:ext uri="{FF2B5EF4-FFF2-40B4-BE49-F238E27FC236}">
                <a16:creationId xmlns:a16="http://schemas.microsoft.com/office/drawing/2014/main" id="{2F4E2F22-5B8C-B97C-464E-8044A97E29D9}"/>
              </a:ext>
            </a:extLst>
          </p:cNvPr>
          <p:cNvCxnSpPr/>
          <p:nvPr/>
        </p:nvCxnSpPr>
        <p:spPr>
          <a:xfrm flipH="1">
            <a:off x="6736927" y="4671782"/>
            <a:ext cx="3004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8821AEEC-CEFA-93BE-BCBD-841D1E6244BF}"/>
              </a:ext>
            </a:extLst>
          </p:cNvPr>
          <p:cNvCxnSpPr/>
          <p:nvPr/>
        </p:nvCxnSpPr>
        <p:spPr>
          <a:xfrm flipH="1">
            <a:off x="6921607" y="5528106"/>
            <a:ext cx="2731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" name="Textfeld 106">
            <a:extLst>
              <a:ext uri="{FF2B5EF4-FFF2-40B4-BE49-F238E27FC236}">
                <a16:creationId xmlns:a16="http://schemas.microsoft.com/office/drawing/2014/main" id="{FD719BDE-8ED3-8364-4D7B-754470641EAD}"/>
              </a:ext>
            </a:extLst>
          </p:cNvPr>
          <p:cNvSpPr txBox="1"/>
          <p:nvPr/>
        </p:nvSpPr>
        <p:spPr>
          <a:xfrm>
            <a:off x="5761841" y="4827762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Polished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again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8" name="Grafik 107">
            <a:extLst>
              <a:ext uri="{FF2B5EF4-FFF2-40B4-BE49-F238E27FC236}">
                <a16:creationId xmlns:a16="http://schemas.microsoft.com/office/drawing/2014/main" id="{2CA6F2FA-13FE-4684-2593-31B763B445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74756" y="96871"/>
            <a:ext cx="628462" cy="682523"/>
          </a:xfrm>
          <a:prstGeom prst="rect">
            <a:avLst/>
          </a:prstGeom>
        </p:spPr>
      </p:pic>
      <p:sp>
        <p:nvSpPr>
          <p:cNvPr id="109" name="Rechteck 108">
            <a:extLst>
              <a:ext uri="{FF2B5EF4-FFF2-40B4-BE49-F238E27FC236}">
                <a16:creationId xmlns:a16="http://schemas.microsoft.com/office/drawing/2014/main" id="{B3FF3311-CFC6-2269-74FB-ED91144A5613}"/>
              </a:ext>
            </a:extLst>
          </p:cNvPr>
          <p:cNvSpPr/>
          <p:nvPr/>
        </p:nvSpPr>
        <p:spPr>
          <a:xfrm>
            <a:off x="11398127" y="2936155"/>
            <a:ext cx="95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70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tensile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test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specimens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97174C57-5178-1FF4-DE66-2195400B6537}"/>
              </a:ext>
            </a:extLst>
          </p:cNvPr>
          <p:cNvSpPr/>
          <p:nvPr/>
        </p:nvSpPr>
        <p:spPr>
          <a:xfrm>
            <a:off x="9989555" y="5908240"/>
            <a:ext cx="4612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F58220"/>
                </a:solidFill>
              </a:rPr>
              <a:t>70</a:t>
            </a:r>
            <a:endParaRPr lang="en-GB" sz="1200" dirty="0">
              <a:solidFill>
                <a:srgbClr val="F58220"/>
              </a:solidFill>
            </a:endParaRP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7A58A499-698F-1B0E-5E79-3B446B8CFDFA}"/>
              </a:ext>
            </a:extLst>
          </p:cNvPr>
          <p:cNvSpPr/>
          <p:nvPr/>
        </p:nvSpPr>
        <p:spPr>
          <a:xfrm>
            <a:off x="9962527" y="5376268"/>
            <a:ext cx="441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F58220"/>
                </a:solidFill>
              </a:rPr>
              <a:t>70</a:t>
            </a:r>
            <a:endParaRPr lang="en-GB" sz="1200" dirty="0">
              <a:solidFill>
                <a:srgbClr val="F58220"/>
              </a:solidFill>
            </a:endParaRPr>
          </a:p>
        </p:txBody>
      </p:sp>
      <p:cxnSp>
        <p:nvCxnSpPr>
          <p:cNvPr id="113" name="Gerade Verbindung mit Pfeil 112">
            <a:extLst>
              <a:ext uri="{FF2B5EF4-FFF2-40B4-BE49-F238E27FC236}">
                <a16:creationId xmlns:a16="http://schemas.microsoft.com/office/drawing/2014/main" id="{C99CE274-EA7D-2AF1-28EF-2674E1EC6728}"/>
              </a:ext>
            </a:extLst>
          </p:cNvPr>
          <p:cNvCxnSpPr>
            <a:cxnSpLocks/>
          </p:cNvCxnSpPr>
          <p:nvPr/>
        </p:nvCxnSpPr>
        <p:spPr>
          <a:xfrm flipH="1">
            <a:off x="5648347" y="4647290"/>
            <a:ext cx="3004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4" name="Achteck 113">
            <a:extLst>
              <a:ext uri="{FF2B5EF4-FFF2-40B4-BE49-F238E27FC236}">
                <a16:creationId xmlns:a16="http://schemas.microsoft.com/office/drawing/2014/main" id="{3C198B5A-31D4-0809-67D9-0E5B9CCF8949}"/>
              </a:ext>
            </a:extLst>
          </p:cNvPr>
          <p:cNvSpPr/>
          <p:nvPr/>
        </p:nvSpPr>
        <p:spPr>
          <a:xfrm>
            <a:off x="2832084" y="4439933"/>
            <a:ext cx="813408" cy="462773"/>
          </a:xfrm>
          <a:prstGeom prst="oct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Met. sample</a:t>
            </a:r>
            <a:endParaRPr lang="en-GB" sz="1100" dirty="0"/>
          </a:p>
        </p:txBody>
      </p:sp>
      <p:cxnSp>
        <p:nvCxnSpPr>
          <p:cNvPr id="115" name="Gerade Verbindung mit Pfeil 114">
            <a:extLst>
              <a:ext uri="{FF2B5EF4-FFF2-40B4-BE49-F238E27FC236}">
                <a16:creationId xmlns:a16="http://schemas.microsoft.com/office/drawing/2014/main" id="{58817023-DFE7-7DA3-97B3-34B04C8D1C64}"/>
              </a:ext>
            </a:extLst>
          </p:cNvPr>
          <p:cNvCxnSpPr/>
          <p:nvPr/>
        </p:nvCxnSpPr>
        <p:spPr>
          <a:xfrm flipH="1">
            <a:off x="3648554" y="4637562"/>
            <a:ext cx="3004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53F94C8B-988F-C438-8865-C768A897B44E}"/>
              </a:ext>
            </a:extLst>
          </p:cNvPr>
          <p:cNvCxnSpPr>
            <a:cxnSpLocks/>
          </p:cNvCxnSpPr>
          <p:nvPr/>
        </p:nvCxnSpPr>
        <p:spPr>
          <a:xfrm flipH="1">
            <a:off x="2545466" y="4647290"/>
            <a:ext cx="3004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7" name="Abgerundetes Rechteck 127">
            <a:extLst>
              <a:ext uri="{FF2B5EF4-FFF2-40B4-BE49-F238E27FC236}">
                <a16:creationId xmlns:a16="http://schemas.microsoft.com/office/drawing/2014/main" id="{529B67F2-F865-3618-D75C-ADFC779D9D26}"/>
              </a:ext>
            </a:extLst>
          </p:cNvPr>
          <p:cNvSpPr/>
          <p:nvPr/>
        </p:nvSpPr>
        <p:spPr>
          <a:xfrm>
            <a:off x="1045026" y="4112775"/>
            <a:ext cx="1503201" cy="94111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/>
              <a:t>Hardness</a:t>
            </a:r>
            <a:r>
              <a:rPr lang="de-DE" sz="1600" dirty="0"/>
              <a:t> </a:t>
            </a:r>
            <a:r>
              <a:rPr lang="de-DE" sz="1600" dirty="0" err="1"/>
              <a:t>measurement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/>
              <a:t> HV 1 (IWM)</a:t>
            </a:r>
            <a:endParaRPr lang="en-GB" sz="1600" dirty="0"/>
          </a:p>
        </p:txBody>
      </p:sp>
      <p:pic>
        <p:nvPicPr>
          <p:cNvPr id="118" name="Grafik 117">
            <a:extLst>
              <a:ext uri="{FF2B5EF4-FFF2-40B4-BE49-F238E27FC236}">
                <a16:creationId xmlns:a16="http://schemas.microsoft.com/office/drawing/2014/main" id="{5EBDFA66-8C02-D404-09BD-07460D2788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1234357" y="3930556"/>
            <a:ext cx="1043342" cy="5031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9" name="Abgerundetes Rechteck 179">
            <a:extLst>
              <a:ext uri="{FF2B5EF4-FFF2-40B4-BE49-F238E27FC236}">
                <a16:creationId xmlns:a16="http://schemas.microsoft.com/office/drawing/2014/main" id="{69EBFF71-EC84-CC09-E3B8-C497FB875AA8}"/>
              </a:ext>
            </a:extLst>
          </p:cNvPr>
          <p:cNvSpPr/>
          <p:nvPr/>
        </p:nvSpPr>
        <p:spPr>
          <a:xfrm>
            <a:off x="7039808" y="4144913"/>
            <a:ext cx="1563081" cy="92341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/>
              <a:t>LiMi+Grain</a:t>
            </a:r>
            <a:r>
              <a:rPr lang="de-DE" sz="1400" dirty="0"/>
              <a:t> </a:t>
            </a:r>
            <a:r>
              <a:rPr lang="de-DE" sz="1400" dirty="0" err="1"/>
              <a:t>size</a:t>
            </a:r>
            <a:r>
              <a:rPr lang="de-DE" sz="1400" dirty="0"/>
              <a:t> </a:t>
            </a:r>
            <a:r>
              <a:rPr lang="de-DE" sz="1400" dirty="0" err="1"/>
              <a:t>evaluation</a:t>
            </a:r>
            <a:endParaRPr lang="de-DE" sz="1400" dirty="0"/>
          </a:p>
          <a:p>
            <a:pPr algn="ctr"/>
            <a:r>
              <a:rPr lang="de-DE" sz="1400" dirty="0"/>
              <a:t>(IWM)</a:t>
            </a:r>
            <a:endParaRPr lang="en-GB" sz="1400" dirty="0"/>
          </a:p>
        </p:txBody>
      </p:sp>
      <p:sp>
        <p:nvSpPr>
          <p:cNvPr id="120" name="Achteck 119">
            <a:extLst>
              <a:ext uri="{FF2B5EF4-FFF2-40B4-BE49-F238E27FC236}">
                <a16:creationId xmlns:a16="http://schemas.microsoft.com/office/drawing/2014/main" id="{033DC00D-928E-95AD-7460-EFF6C600B506}"/>
              </a:ext>
            </a:extLst>
          </p:cNvPr>
          <p:cNvSpPr/>
          <p:nvPr/>
        </p:nvSpPr>
        <p:spPr>
          <a:xfrm>
            <a:off x="8823786" y="4472025"/>
            <a:ext cx="813408" cy="462773"/>
          </a:xfrm>
          <a:prstGeom prst="oct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Met. sample</a:t>
            </a:r>
            <a:endParaRPr lang="en-GB" sz="1100" dirty="0"/>
          </a:p>
        </p:txBody>
      </p:sp>
      <p:cxnSp>
        <p:nvCxnSpPr>
          <p:cNvPr id="121" name="Gerade Verbindung mit Pfeil 120">
            <a:extLst>
              <a:ext uri="{FF2B5EF4-FFF2-40B4-BE49-F238E27FC236}">
                <a16:creationId xmlns:a16="http://schemas.microsoft.com/office/drawing/2014/main" id="{F41C9F1D-20B3-614D-CD05-B99455A0DBA5}"/>
              </a:ext>
            </a:extLst>
          </p:cNvPr>
          <p:cNvCxnSpPr/>
          <p:nvPr/>
        </p:nvCxnSpPr>
        <p:spPr>
          <a:xfrm flipH="1">
            <a:off x="9549786" y="4701327"/>
            <a:ext cx="3004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2" name="Gerade Verbindung mit Pfeil 121">
            <a:extLst>
              <a:ext uri="{FF2B5EF4-FFF2-40B4-BE49-F238E27FC236}">
                <a16:creationId xmlns:a16="http://schemas.microsoft.com/office/drawing/2014/main" id="{652BAC81-58C4-2FDC-CA89-C593323D9A49}"/>
              </a:ext>
            </a:extLst>
          </p:cNvPr>
          <p:cNvCxnSpPr>
            <a:cxnSpLocks/>
          </p:cNvCxnSpPr>
          <p:nvPr/>
        </p:nvCxnSpPr>
        <p:spPr>
          <a:xfrm flipH="1">
            <a:off x="8554324" y="4676835"/>
            <a:ext cx="3004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3" name="Textfeld 122">
            <a:extLst>
              <a:ext uri="{FF2B5EF4-FFF2-40B4-BE49-F238E27FC236}">
                <a16:creationId xmlns:a16="http://schemas.microsoft.com/office/drawing/2014/main" id="{CE8DD9F2-2E5C-F4C2-F778-6A72B6B5650E}"/>
              </a:ext>
            </a:extLst>
          </p:cNvPr>
          <p:cNvSpPr txBox="1"/>
          <p:nvPr/>
        </p:nvSpPr>
        <p:spPr>
          <a:xfrm>
            <a:off x="9817239" y="6103813"/>
            <a:ext cx="77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IWM-Label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A0B353B1-1604-531F-F37C-CF7E0B7A8F83}"/>
              </a:ext>
            </a:extLst>
          </p:cNvPr>
          <p:cNvSpPr txBox="1"/>
          <p:nvPr/>
        </p:nvSpPr>
        <p:spPr>
          <a:xfrm>
            <a:off x="9711821" y="5027788"/>
            <a:ext cx="77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IWM-Label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38E782B1-3EB2-9F8A-0D11-757434E354F5}"/>
              </a:ext>
            </a:extLst>
          </p:cNvPr>
          <p:cNvSpPr txBox="1"/>
          <p:nvPr/>
        </p:nvSpPr>
        <p:spPr>
          <a:xfrm>
            <a:off x="10936729" y="3554757"/>
            <a:ext cx="85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IWM-Label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84E84065-63EB-43B4-F17E-7429DC19BECD}"/>
              </a:ext>
            </a:extLst>
          </p:cNvPr>
          <p:cNvSpPr txBox="1"/>
          <p:nvPr/>
        </p:nvSpPr>
        <p:spPr>
          <a:xfrm>
            <a:off x="8937028" y="4078381"/>
            <a:ext cx="85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IWM-Label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0C928248-5D7A-4591-84BD-EE767B3C10E9}"/>
              </a:ext>
            </a:extLst>
          </p:cNvPr>
          <p:cNvSpPr txBox="1"/>
          <p:nvPr/>
        </p:nvSpPr>
        <p:spPr>
          <a:xfrm>
            <a:off x="9513784" y="195459"/>
            <a:ext cx="85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IWT-Label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0749205-6908-8719-191E-9F4D712B87C4}"/>
              </a:ext>
            </a:extLst>
          </p:cNvPr>
          <p:cNvSpPr txBox="1"/>
          <p:nvPr/>
        </p:nvSpPr>
        <p:spPr>
          <a:xfrm>
            <a:off x="6042178" y="4012065"/>
            <a:ext cx="67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IWM-Label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31" name="Gerade Verbindung mit Pfeil 130">
            <a:extLst>
              <a:ext uri="{FF2B5EF4-FFF2-40B4-BE49-F238E27FC236}">
                <a16:creationId xmlns:a16="http://schemas.microsoft.com/office/drawing/2014/main" id="{01964CA6-C8AF-6955-40F1-57B39CC88E00}"/>
              </a:ext>
            </a:extLst>
          </p:cNvPr>
          <p:cNvCxnSpPr/>
          <p:nvPr/>
        </p:nvCxnSpPr>
        <p:spPr>
          <a:xfrm flipH="1">
            <a:off x="5403470" y="5599718"/>
            <a:ext cx="2731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mit Pfeil 131">
            <a:extLst>
              <a:ext uri="{FF2B5EF4-FFF2-40B4-BE49-F238E27FC236}">
                <a16:creationId xmlns:a16="http://schemas.microsoft.com/office/drawing/2014/main" id="{0207A4F1-7929-9597-E00A-2ACF4DD435CC}"/>
              </a:ext>
            </a:extLst>
          </p:cNvPr>
          <p:cNvCxnSpPr/>
          <p:nvPr/>
        </p:nvCxnSpPr>
        <p:spPr>
          <a:xfrm flipH="1">
            <a:off x="4342207" y="5614035"/>
            <a:ext cx="2731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90C6F56D-8FC2-CAB8-231A-0758945D3277}"/>
              </a:ext>
            </a:extLst>
          </p:cNvPr>
          <p:cNvCxnSpPr>
            <a:cxnSpLocks/>
          </p:cNvCxnSpPr>
          <p:nvPr/>
        </p:nvCxnSpPr>
        <p:spPr>
          <a:xfrm flipH="1">
            <a:off x="8428035" y="5494014"/>
            <a:ext cx="36310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7" name="Gerade Verbindung mit Pfeil 136">
            <a:extLst>
              <a:ext uri="{FF2B5EF4-FFF2-40B4-BE49-F238E27FC236}">
                <a16:creationId xmlns:a16="http://schemas.microsoft.com/office/drawing/2014/main" id="{87707ABD-A4B8-EC61-C49E-68FA789F04D2}"/>
              </a:ext>
            </a:extLst>
          </p:cNvPr>
          <p:cNvCxnSpPr/>
          <p:nvPr/>
        </p:nvCxnSpPr>
        <p:spPr>
          <a:xfrm flipH="1">
            <a:off x="2570324" y="5621353"/>
            <a:ext cx="2731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mit Pfeil 139">
            <a:extLst>
              <a:ext uri="{FF2B5EF4-FFF2-40B4-BE49-F238E27FC236}">
                <a16:creationId xmlns:a16="http://schemas.microsoft.com/office/drawing/2014/main" id="{122F6540-2E55-75B4-33BB-F8744AF32417}"/>
              </a:ext>
            </a:extLst>
          </p:cNvPr>
          <p:cNvCxnSpPr/>
          <p:nvPr/>
        </p:nvCxnSpPr>
        <p:spPr>
          <a:xfrm flipH="1">
            <a:off x="1537138" y="5614035"/>
            <a:ext cx="2731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" name="Textfeld 141">
            <a:extLst>
              <a:ext uri="{FF2B5EF4-FFF2-40B4-BE49-F238E27FC236}">
                <a16:creationId xmlns:a16="http://schemas.microsoft.com/office/drawing/2014/main" id="{EB11E48E-AF75-262E-804C-07A6D4B67680}"/>
              </a:ext>
            </a:extLst>
          </p:cNvPr>
          <p:cNvSpPr txBox="1"/>
          <p:nvPr/>
        </p:nvSpPr>
        <p:spPr>
          <a:xfrm>
            <a:off x="5139278" y="3381193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  <a:endParaRPr lang="en-GB" dirty="0"/>
          </a:p>
        </p:txBody>
      </p:sp>
      <p:cxnSp>
        <p:nvCxnSpPr>
          <p:cNvPr id="153" name="Gerade Verbindung mit Pfeil 152">
            <a:extLst>
              <a:ext uri="{FF2B5EF4-FFF2-40B4-BE49-F238E27FC236}">
                <a16:creationId xmlns:a16="http://schemas.microsoft.com/office/drawing/2014/main" id="{CA206A84-2F20-9A8E-9454-32F2493F6412}"/>
              </a:ext>
            </a:extLst>
          </p:cNvPr>
          <p:cNvCxnSpPr>
            <a:cxnSpLocks/>
          </p:cNvCxnSpPr>
          <p:nvPr/>
        </p:nvCxnSpPr>
        <p:spPr>
          <a:xfrm>
            <a:off x="10590242" y="1441423"/>
            <a:ext cx="0" cy="676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mit Pfeil 153">
            <a:extLst>
              <a:ext uri="{FF2B5EF4-FFF2-40B4-BE49-F238E27FC236}">
                <a16:creationId xmlns:a16="http://schemas.microsoft.com/office/drawing/2014/main" id="{39923F3C-CC24-2C6D-9A60-DAF7286D428A}"/>
              </a:ext>
            </a:extLst>
          </p:cNvPr>
          <p:cNvCxnSpPr>
            <a:cxnSpLocks/>
          </p:cNvCxnSpPr>
          <p:nvPr/>
        </p:nvCxnSpPr>
        <p:spPr>
          <a:xfrm>
            <a:off x="10764785" y="1441423"/>
            <a:ext cx="0" cy="676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>
            <a:extLst>
              <a:ext uri="{FF2B5EF4-FFF2-40B4-BE49-F238E27FC236}">
                <a16:creationId xmlns:a16="http://schemas.microsoft.com/office/drawing/2014/main" id="{8D8731D3-B0F4-1813-81C0-BE6B75419E41}"/>
              </a:ext>
            </a:extLst>
          </p:cNvPr>
          <p:cNvCxnSpPr>
            <a:cxnSpLocks/>
          </p:cNvCxnSpPr>
          <p:nvPr/>
        </p:nvCxnSpPr>
        <p:spPr>
          <a:xfrm>
            <a:off x="10949775" y="1433488"/>
            <a:ext cx="0" cy="676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>
            <a:extLst>
              <a:ext uri="{FF2B5EF4-FFF2-40B4-BE49-F238E27FC236}">
                <a16:creationId xmlns:a16="http://schemas.microsoft.com/office/drawing/2014/main" id="{8079037E-C4A1-ABC2-67B6-75AA38E5CCA6}"/>
              </a:ext>
            </a:extLst>
          </p:cNvPr>
          <p:cNvCxnSpPr/>
          <p:nvPr/>
        </p:nvCxnSpPr>
        <p:spPr>
          <a:xfrm>
            <a:off x="10590242" y="2403427"/>
            <a:ext cx="6947" cy="285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0" name="Gerade Verbindung mit Pfeil 159">
            <a:extLst>
              <a:ext uri="{FF2B5EF4-FFF2-40B4-BE49-F238E27FC236}">
                <a16:creationId xmlns:a16="http://schemas.microsoft.com/office/drawing/2014/main" id="{006547C2-BD2D-351C-CBB4-94A0AC18F529}"/>
              </a:ext>
            </a:extLst>
          </p:cNvPr>
          <p:cNvCxnSpPr/>
          <p:nvPr/>
        </p:nvCxnSpPr>
        <p:spPr>
          <a:xfrm>
            <a:off x="10786960" y="2401505"/>
            <a:ext cx="6947" cy="285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Gerade Verbindung mit Pfeil 160">
            <a:extLst>
              <a:ext uri="{FF2B5EF4-FFF2-40B4-BE49-F238E27FC236}">
                <a16:creationId xmlns:a16="http://schemas.microsoft.com/office/drawing/2014/main" id="{B260C644-1568-F097-1332-0CDF32C47D6A}"/>
              </a:ext>
            </a:extLst>
          </p:cNvPr>
          <p:cNvCxnSpPr/>
          <p:nvPr/>
        </p:nvCxnSpPr>
        <p:spPr>
          <a:xfrm>
            <a:off x="10949775" y="2393584"/>
            <a:ext cx="6947" cy="285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4" name="Gerade Verbindung mit Pfeil 163">
            <a:extLst>
              <a:ext uri="{FF2B5EF4-FFF2-40B4-BE49-F238E27FC236}">
                <a16:creationId xmlns:a16="http://schemas.microsoft.com/office/drawing/2014/main" id="{F6C4EF82-B690-CA30-AB56-DBAB8C6E282B}"/>
              </a:ext>
            </a:extLst>
          </p:cNvPr>
          <p:cNvCxnSpPr>
            <a:cxnSpLocks/>
            <a:stCxn id="118" idx="3"/>
            <a:endCxn id="67" idx="0"/>
          </p:cNvCxnSpPr>
          <p:nvPr/>
        </p:nvCxnSpPr>
        <p:spPr>
          <a:xfrm flipH="1">
            <a:off x="11205193" y="4703783"/>
            <a:ext cx="550835" cy="640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7" name="Textfeld 176">
            <a:extLst>
              <a:ext uri="{FF2B5EF4-FFF2-40B4-BE49-F238E27FC236}">
                <a16:creationId xmlns:a16="http://schemas.microsoft.com/office/drawing/2014/main" id="{958CAC38-674C-3AA0-257C-EEB1ED439642}"/>
              </a:ext>
            </a:extLst>
          </p:cNvPr>
          <p:cNvSpPr txBox="1"/>
          <p:nvPr/>
        </p:nvSpPr>
        <p:spPr>
          <a:xfrm>
            <a:off x="9286218" y="3312026"/>
            <a:ext cx="85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IWM-Label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78" name="Rechteck 177">
            <a:extLst>
              <a:ext uri="{FF2B5EF4-FFF2-40B4-BE49-F238E27FC236}">
                <a16:creationId xmlns:a16="http://schemas.microsoft.com/office/drawing/2014/main" id="{88A1F4E7-19E1-8010-7E82-F936237D8BF3}"/>
              </a:ext>
            </a:extLst>
          </p:cNvPr>
          <p:cNvSpPr/>
          <p:nvPr/>
        </p:nvSpPr>
        <p:spPr>
          <a:xfrm>
            <a:off x="8313130" y="3625149"/>
            <a:ext cx="1760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70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metallographic</a:t>
            </a: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2">
                    <a:lumMod val="75000"/>
                  </a:schemeClr>
                </a:solidFill>
              </a:rPr>
              <a:t>specimens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D21B948B-668B-4EA9-D0D0-082CB2AB2AE8}"/>
              </a:ext>
            </a:extLst>
          </p:cNvPr>
          <p:cNvSpPr txBox="1"/>
          <p:nvPr/>
        </p:nvSpPr>
        <p:spPr>
          <a:xfrm>
            <a:off x="115775" y="4970846"/>
            <a:ext cx="14827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Block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to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</a:t>
            </a:r>
            <a:r>
              <a:rPr lang="de-DE" sz="800" b="1" dirty="0">
                <a:solidFill>
                  <a:srgbClr val="FF0000"/>
                </a:solidFill>
                <a:latin typeface="Frutiger LT Com 45 Light"/>
              </a:rPr>
              <a:t>b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e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digitalized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by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IWT!</a:t>
            </a:r>
          </a:p>
        </p:txBody>
      </p:sp>
      <p:sp>
        <p:nvSpPr>
          <p:cNvPr id="46" name="Abgerundetes Rechteck 108">
            <a:extLst>
              <a:ext uri="{FF2B5EF4-FFF2-40B4-BE49-F238E27FC236}">
                <a16:creationId xmlns:a16="http://schemas.microsoft.com/office/drawing/2014/main" id="{FFBB6944-7350-FBC9-4606-59387130F530}"/>
              </a:ext>
            </a:extLst>
          </p:cNvPr>
          <p:cNvSpPr/>
          <p:nvPr/>
        </p:nvSpPr>
        <p:spPr>
          <a:xfrm>
            <a:off x="11050860" y="4812261"/>
            <a:ext cx="1103905" cy="46145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Roughness</a:t>
            </a:r>
            <a:r>
              <a:rPr lang="de-DE" sz="1000" dirty="0"/>
              <a:t> </a:t>
            </a:r>
            <a:r>
              <a:rPr lang="de-DE" sz="1000" dirty="0" err="1"/>
              <a:t>measurements</a:t>
            </a:r>
            <a:endParaRPr lang="de-DE" sz="1000" dirty="0"/>
          </a:p>
          <a:p>
            <a:pPr algn="ctr"/>
            <a:r>
              <a:rPr lang="de-DE" sz="1000" dirty="0"/>
              <a:t>(IWM)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65828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1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Frutiger LT Com 45 Light"/>
            <a:ea typeface="+mn-ea"/>
            <a:cs typeface="+mn-cs"/>
          </a:defRPr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1" id="{9A45592E-1B61-475D-9425-5A8F04430786}" vid="{264CDFDE-5BF1-4BF4-AD2E-F22308BFBBE1}"/>
    </a:ext>
  </a:extLst>
</a:theme>
</file>

<file path=ppt/theme/theme2.xml><?xml version="1.0" encoding="utf-8"?>
<a:theme xmlns:a="http://schemas.openxmlformats.org/drawingml/2006/main" name="Fraunhofer Master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tx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dirty="0"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16_190121_ppt_Master_Ges_de_16zu9.potx" id="{A29DF518-40A7-4829-9CE3-C1D32C3D0023}" vid="{FC75B8BD-5F02-4BA5-A0B7-DFA71F61B4EC}"/>
    </a:ext>
  </a:extLst>
</a:theme>
</file>

<file path=ppt/theme/theme3.xml><?xml version="1.0" encoding="utf-8"?>
<a:theme xmlns:a="http://schemas.openxmlformats.org/drawingml/2006/main" name="AH_kundenbesuch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C575F93035DC49ACEC4BA479D5C345" ma:contentTypeVersion="2" ma:contentTypeDescription="Ein neues Dokument erstellen." ma:contentTypeScope="" ma:versionID="63167d1e6771e8286c1d51159174c9d2">
  <xsd:schema xmlns:xsd="http://www.w3.org/2001/XMLSchema" xmlns:xs="http://www.w3.org/2001/XMLSchema" xmlns:p="http://schemas.microsoft.com/office/2006/metadata/properties" xmlns:ns2="e85430e1-2a02-464d-9ea0-16ae76420866" targetNamespace="http://schemas.microsoft.com/office/2006/metadata/properties" ma:root="true" ma:fieldsID="58f9840347ac7edb2cf60246186c2118" ns2:_="">
    <xsd:import namespace="e85430e1-2a02-464d-9ea0-16ae764208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430e1-2a02-464d-9ea0-16ae76420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825797-FA91-4627-AB7A-38637E8A9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5430e1-2a02-464d-9ea0-16ae76420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EE7905-1AE4-483A-8087-5A84576BC5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2C50B6-1067-417A-81FE-D1A41986C17E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e85430e1-2a02-464d-9ea0-16ae76420866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FraunhoferIWM_Institutspraesentation</Template>
  <TotalTime>0</TotalTime>
  <Words>259</Words>
  <Application>Microsoft Office PowerPoint</Application>
  <PresentationFormat>Breitbild</PresentationFormat>
  <Paragraphs>84</Paragraphs>
  <Slides>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2" baseType="lpstr">
      <vt:lpstr>Arial</vt:lpstr>
      <vt:lpstr>Frutiger LT Com 45 Light</vt:lpstr>
      <vt:lpstr>Frutiger LT Com 55 Roman</vt:lpstr>
      <vt:lpstr>Frutiger LT Com 65 Bold</vt:lpstr>
      <vt:lpstr>Frutiger LT Com 75 Black</vt:lpstr>
      <vt:lpstr>Wingdings</vt:lpstr>
      <vt:lpstr>Fraunhofer_Master_16-9</vt:lpstr>
      <vt:lpstr>Fraunhofer Master</vt:lpstr>
      <vt:lpstr>AH_kundenbesuch</vt:lpstr>
      <vt:lpstr>think-cell Folie</vt:lpstr>
      <vt:lpstr>PowerPoint-Präsentation</vt:lpstr>
      <vt:lpstr>PMD Material Data Set</vt:lpstr>
    </vt:vector>
  </TitlesOfParts>
  <Company>Fraunhofer IWM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Garcia Trelles, Elena</dc:creator>
  <cp:lastModifiedBy>Luke, Michael</cp:lastModifiedBy>
  <cp:revision>136</cp:revision>
  <dcterms:created xsi:type="dcterms:W3CDTF">2023-02-28T15:33:11Z</dcterms:created>
  <dcterms:modified xsi:type="dcterms:W3CDTF">2025-12-04T13:04:37Z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0x01010072C575F93035DC49ACEC4BA479D5C345</vt:lpwstr>
  </property>
</Properties>
</file>